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59" r:id="rId6"/>
    <p:sldId id="274" r:id="rId7"/>
    <p:sldId id="273" r:id="rId8"/>
    <p:sldId id="260" r:id="rId9"/>
    <p:sldId id="271" r:id="rId10"/>
    <p:sldId id="261" r:id="rId11"/>
    <p:sldId id="265" r:id="rId12"/>
    <p:sldId id="267" r:id="rId13"/>
    <p:sldId id="262" r:id="rId14"/>
    <p:sldId id="26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F7E713-3F41-47B9-95F8-AE8C3633690F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5CE5A-801E-4E0C-90E7-11B44758FA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hqueen\My%20Documents\School%20Policies\reporting%20suspected%20abus267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 Suspected Child Abuse &amp; Neglect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762000"/>
          </a:xfrm>
        </p:spPr>
        <p:txBody>
          <a:bodyPr/>
          <a:lstStyle/>
          <a:p>
            <a:r>
              <a:rPr lang="en-US" dirty="0" smtClean="0"/>
              <a:t>Hillsboro-Deering School District</a:t>
            </a:r>
            <a:endParaRPr lang="en-US" dirty="0"/>
          </a:p>
        </p:txBody>
      </p:sp>
      <p:pic>
        <p:nvPicPr>
          <p:cNvPr id="8" name="~PP2997.WAV">
            <a:hlinkClick r:id="" action="ppaction://media"/>
          </p:cNvPr>
          <p:cNvPicPr>
            <a:picLocks noRot="1" noChangeAspect="1"/>
          </p:cNvPicPr>
          <p:nvPr>
            <a:wavAudioFile r:embed="rId1" name="~PP299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HDSD has standardized documentation that is used to file a report with </a:t>
            </a:r>
            <a:r>
              <a:rPr lang="en-US" dirty="0" smtClean="0"/>
              <a:t>DHHS. </a:t>
            </a:r>
            <a:r>
              <a:rPr lang="en-US" dirty="0" smtClean="0"/>
              <a:t>The information contained in this report is required by law, and includes: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The child’s identifying information </a:t>
            </a:r>
          </a:p>
          <a:p>
            <a:pPr lvl="1"/>
            <a:r>
              <a:rPr lang="en-US" dirty="0" smtClean="0"/>
              <a:t>The details of the information that is cause for concern</a:t>
            </a:r>
          </a:p>
          <a:p>
            <a:pPr lvl="1"/>
            <a:r>
              <a:rPr lang="en-US" dirty="0" smtClean="0"/>
              <a:t>A reasonable estimate of the child’s imminent safety</a:t>
            </a:r>
          </a:p>
          <a:p>
            <a:pPr lvl="1"/>
            <a:r>
              <a:rPr lang="en-US" dirty="0" smtClean="0"/>
              <a:t>Other relevant information as requested by </a:t>
            </a:r>
            <a:r>
              <a:rPr lang="en-US" dirty="0" smtClean="0"/>
              <a:t>DHHS</a:t>
            </a:r>
            <a:endParaRPr lang="en-US" dirty="0"/>
          </a:p>
        </p:txBody>
      </p:sp>
      <p:pic>
        <p:nvPicPr>
          <p:cNvPr id="4" name="reporting suspected abus2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Reporting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1">
              <a:buNone/>
            </a:pPr>
            <a:r>
              <a:rPr lang="en-US" sz="3200" dirty="0" smtClean="0"/>
              <a:t>Protecting the identity of the mandated reporters: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reporters can make a completely anonymous report.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reporters can provide their names to </a:t>
            </a:r>
            <a:r>
              <a:rPr lang="en-US" dirty="0" smtClean="0"/>
              <a:t>DHHS, </a:t>
            </a:r>
            <a:r>
              <a:rPr lang="en-US" dirty="0" smtClean="0"/>
              <a:t>but request that it be withheld from the report if the situation is investigated. </a:t>
            </a:r>
            <a:r>
              <a:rPr lang="en-US" i="1" dirty="0" smtClean="0"/>
              <a:t>However, the court can later order the disclosure of the reporter’s identity if deemed necessary.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reporters can give full permission for their names to be disclosed during the investigation.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~PP751.WAV">
            <a:hlinkClick r:id="" action="ppaction://media"/>
          </p:cNvPr>
          <p:cNvPicPr>
            <a:picLocks noRot="1" noChangeAspect="1"/>
          </p:cNvPicPr>
          <p:nvPr>
            <a:wavAudioFile r:embed="rId1" name="~PP75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Reporting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Notifying the family about the report is optional:</a:t>
            </a:r>
          </a:p>
          <a:p>
            <a:pPr lvl="1"/>
            <a:r>
              <a:rPr lang="en-US" dirty="0" smtClean="0"/>
              <a:t>Notifying the family about the report is a decision to be made by the principal and or designee.</a:t>
            </a:r>
            <a:endParaRPr lang="en-US" dirty="0" smtClean="0"/>
          </a:p>
          <a:p>
            <a:pPr lvl="1"/>
            <a:r>
              <a:rPr lang="en-US" dirty="0" smtClean="0"/>
              <a:t>Do not notify the family if doing so would likely compromise the child’s </a:t>
            </a:r>
            <a:r>
              <a:rPr lang="en-US" dirty="0" smtClean="0"/>
              <a:t>safety.</a:t>
            </a:r>
            <a:endParaRPr lang="en-US" dirty="0" smtClean="0"/>
          </a:p>
        </p:txBody>
      </p:sp>
      <p:pic>
        <p:nvPicPr>
          <p:cNvPr id="4" name="reporting suspected abus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after a report is made?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DHHS </a:t>
            </a:r>
            <a:r>
              <a:rPr lang="en-US" dirty="0" smtClean="0"/>
              <a:t>will determine if the information in the report warrants investigation.</a:t>
            </a:r>
          </a:p>
          <a:p>
            <a:r>
              <a:rPr lang="en-US" dirty="0" smtClean="0"/>
              <a:t>DHHS </a:t>
            </a:r>
            <a:r>
              <a:rPr lang="en-US" dirty="0" smtClean="0"/>
              <a:t>will typically contact the reporter to inform if the report will be investigated or not.</a:t>
            </a:r>
          </a:p>
          <a:p>
            <a:r>
              <a:rPr lang="en-US" dirty="0" smtClean="0"/>
              <a:t>DHHS </a:t>
            </a:r>
            <a:r>
              <a:rPr lang="en-US" dirty="0" smtClean="0"/>
              <a:t>will attempt to interview the parties named in the report, including interviewing the student at school. </a:t>
            </a:r>
          </a:p>
          <a:p>
            <a:r>
              <a:rPr lang="en-US" dirty="0" smtClean="0"/>
              <a:t>DHHS </a:t>
            </a:r>
            <a:r>
              <a:rPr lang="en-US" dirty="0" smtClean="0"/>
              <a:t>will review all information to assist the investigation.</a:t>
            </a:r>
          </a:p>
        </p:txBody>
      </p:sp>
      <p:pic>
        <p:nvPicPr>
          <p:cNvPr id="5" name="~PP3502.WAV">
            <a:hlinkClick r:id="" action="ppaction://media"/>
          </p:cNvPr>
          <p:cNvPicPr>
            <a:picLocks noRot="1" noChangeAspect="1"/>
          </p:cNvPicPr>
          <p:nvPr>
            <a:wavAudioFile r:embed="rId1" name="~PP350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after a report is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DHHS </a:t>
            </a:r>
            <a:r>
              <a:rPr lang="en-US" dirty="0" smtClean="0"/>
              <a:t>is required to make a “finding” within a specific period of time. If the investigator finds enough evidence of abuse/neglect, the case will go to court. If there is not enough evidence, the case is usually closed.</a:t>
            </a:r>
          </a:p>
          <a:p>
            <a:r>
              <a:rPr lang="en-US" dirty="0" smtClean="0"/>
              <a:t>In some cases, the staff member who filed the report may be called to testify in court proceedings. </a:t>
            </a:r>
          </a:p>
        </p:txBody>
      </p:sp>
      <p:pic>
        <p:nvPicPr>
          <p:cNvPr id="5" name="~PP9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about reporting suspected child abuse/neglect?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Direct your questions to:</a:t>
            </a:r>
          </a:p>
          <a:p>
            <a:pPr lvl="1"/>
            <a:r>
              <a:rPr lang="en-US" dirty="0" smtClean="0"/>
              <a:t>Your building administrators </a:t>
            </a:r>
          </a:p>
          <a:p>
            <a:pPr lvl="2"/>
            <a:r>
              <a:rPr lang="en-US" dirty="0" smtClean="0"/>
              <a:t>Principals</a:t>
            </a:r>
          </a:p>
          <a:p>
            <a:pPr lvl="2"/>
            <a:r>
              <a:rPr lang="en-US" dirty="0" smtClean="0"/>
              <a:t>Vice/Assistant </a:t>
            </a:r>
            <a:r>
              <a:rPr lang="en-US" dirty="0" smtClean="0"/>
              <a:t>Principals</a:t>
            </a:r>
            <a:endParaRPr lang="en-US" dirty="0" smtClean="0"/>
          </a:p>
          <a:p>
            <a:pPr lvl="2"/>
            <a:r>
              <a:rPr lang="en-US" dirty="0" smtClean="0"/>
              <a:t>Special Education Coordinators</a:t>
            </a:r>
          </a:p>
          <a:p>
            <a:pPr lvl="1"/>
            <a:r>
              <a:rPr lang="en-US" dirty="0" smtClean="0"/>
              <a:t>Your building counseling professionals</a:t>
            </a:r>
          </a:p>
          <a:p>
            <a:pPr lvl="2"/>
            <a:r>
              <a:rPr lang="en-US" dirty="0" smtClean="0"/>
              <a:t>School </a:t>
            </a:r>
            <a:r>
              <a:rPr lang="en-US" dirty="0" smtClean="0"/>
              <a:t>Counselors</a:t>
            </a:r>
            <a:endParaRPr lang="en-US" dirty="0" smtClean="0"/>
          </a:p>
          <a:p>
            <a:pPr lvl="2"/>
            <a:r>
              <a:rPr lang="en-US" smtClean="0"/>
              <a:t>School </a:t>
            </a:r>
            <a:r>
              <a:rPr lang="en-US" smtClean="0"/>
              <a:t>Psychologists</a:t>
            </a:r>
            <a:endParaRPr lang="en-US" dirty="0" smtClean="0"/>
          </a:p>
          <a:p>
            <a:pPr lvl="1"/>
            <a:r>
              <a:rPr lang="en-US" dirty="0" smtClean="0"/>
              <a:t>SAU Personnel</a:t>
            </a:r>
          </a:p>
          <a:p>
            <a:pPr lvl="2"/>
            <a:r>
              <a:rPr lang="en-US" dirty="0" smtClean="0"/>
              <a:t>Assistant Superintendent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reporting suspected abus26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 &amp;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HDSD policy and procedures relative to reporting suspected child abuse and neglect are governed by the following:</a:t>
            </a:r>
          </a:p>
          <a:p>
            <a:pPr lvl="1"/>
            <a:r>
              <a:rPr lang="en-US" dirty="0" smtClean="0"/>
              <a:t>JLF Reporting Child Abuse</a:t>
            </a:r>
            <a:endParaRPr lang="en-US" b="1" i="1" u="sng" dirty="0" smtClean="0"/>
          </a:p>
          <a:p>
            <a:pPr lvl="1"/>
            <a:r>
              <a:rPr lang="en-US" dirty="0" smtClean="0"/>
              <a:t>NH RSA 169-C:29, Persons Required to Report </a:t>
            </a:r>
          </a:p>
          <a:p>
            <a:pPr lvl="1"/>
            <a:r>
              <a:rPr lang="en-US" dirty="0" smtClean="0"/>
              <a:t>NH RSA 169-C:30, Nature and Content of Report </a:t>
            </a:r>
          </a:p>
          <a:p>
            <a:pPr lvl="1"/>
            <a:r>
              <a:rPr lang="en-US" dirty="0" smtClean="0"/>
              <a:t>NH RSA 169-C:31, Immunity from Liability </a:t>
            </a:r>
          </a:p>
          <a:p>
            <a:pPr lvl="1"/>
            <a:r>
              <a:rPr lang="en-US" dirty="0" smtClean="0"/>
              <a:t>NH RSA 169-C:34, III, Duties of the Department of Health and Human Services </a:t>
            </a:r>
            <a:endParaRPr lang="en-US" dirty="0"/>
          </a:p>
        </p:txBody>
      </p:sp>
      <p:pic>
        <p:nvPicPr>
          <p:cNvPr id="5" name="reporting suspected abus2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a “mandated reporter”?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2800" dirty="0" smtClean="0"/>
              <a:t>A </a:t>
            </a:r>
            <a:r>
              <a:rPr lang="en-US" sz="2800" b="1" dirty="0" smtClean="0"/>
              <a:t>mandated reporter </a:t>
            </a:r>
            <a:r>
              <a:rPr lang="en-US" sz="2800" dirty="0" smtClean="0"/>
              <a:t>is any individual who has any reason to </a:t>
            </a:r>
            <a:r>
              <a:rPr lang="en-US" sz="2800" b="1" dirty="0" smtClean="0"/>
              <a:t>suspect</a:t>
            </a:r>
            <a:r>
              <a:rPr lang="en-US" sz="2800" dirty="0" smtClean="0"/>
              <a:t> that a child has suffered in the past, or is currently suffering, abuse or neglect. 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Some professions specify the responsibility of being a mandated reporter, such as medical professionals, mental health professionals, school personnel, law enforcement personnel and others.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" name="reporting suspected abus25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a “mandated reporter”?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Every employee in our schools is a mandated reporter. </a:t>
            </a:r>
            <a:endParaRPr lang="en-US" sz="5400" dirty="0"/>
          </a:p>
        </p:txBody>
      </p:sp>
      <p:pic>
        <p:nvPicPr>
          <p:cNvPr id="5" name="reporting suspected abus2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if I’m not sure if the information I have constitutes abuse or neglect?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You do not have to have proof that abuse or neglect is occurring, or has occurred. You only need to have a suspicion.</a:t>
            </a:r>
          </a:p>
          <a:p>
            <a:r>
              <a:rPr lang="en-US" dirty="0" smtClean="0"/>
              <a:t>It is not your responsibility to determine if the situation you know about can be considered child abuse or neglect. </a:t>
            </a:r>
            <a:r>
              <a:rPr lang="en-US" dirty="0" smtClean="0"/>
              <a:t>Dept. of Health and Human Services (DHHS) </a:t>
            </a:r>
            <a:r>
              <a:rPr lang="en-US" dirty="0" smtClean="0"/>
              <a:t>will make that determination.</a:t>
            </a:r>
          </a:p>
          <a:p>
            <a:r>
              <a:rPr lang="en-US" b="1" dirty="0" smtClean="0"/>
              <a:t>When in doubt, make the report</a:t>
            </a:r>
            <a:r>
              <a:rPr lang="en-US" dirty="0" smtClean="0"/>
              <a:t>! </a:t>
            </a:r>
            <a:endParaRPr lang="en-US" dirty="0"/>
          </a:p>
        </p:txBody>
      </p:sp>
      <p:pic>
        <p:nvPicPr>
          <p:cNvPr id="6" name="~PP13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examples of possible abuse/neglect?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Disclosures (verbal reports) of situations in which people have been physically or sexually harmed by caregivers, older children/siblings, or other adults</a:t>
            </a:r>
          </a:p>
          <a:p>
            <a:r>
              <a:rPr lang="en-US" dirty="0"/>
              <a:t>Disclosures of situations in which physical or sexual harm was threatened by caregivers, older children/siblings, or other adults</a:t>
            </a:r>
          </a:p>
          <a:p>
            <a:r>
              <a:rPr lang="en-US" dirty="0"/>
              <a:t>Observations of bruises, unusual marks or injuries</a:t>
            </a:r>
          </a:p>
          <a:p>
            <a:r>
              <a:rPr lang="en-US" dirty="0"/>
              <a:t>Observations of a pattern of sexualized behavior that is unusual/developmentally inappropriate</a:t>
            </a:r>
          </a:p>
          <a:p>
            <a:r>
              <a:rPr lang="en-US" dirty="0"/>
              <a:t>Disclosures of sexual assault between adolescents</a:t>
            </a: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32203"/>
      </p:ext>
    </p:extLst>
  </p:cSld>
  <p:clrMapOvr>
    <a:masterClrMapping/>
  </p:clrMapOvr>
  <p:transition advTm="4554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are examples of possible abuse/neglect?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Significant truancy </a:t>
            </a:r>
          </a:p>
          <a:p>
            <a:r>
              <a:rPr lang="en-US" dirty="0" smtClean="0"/>
              <a:t>Observations or disclosures of significant neglect</a:t>
            </a:r>
          </a:p>
          <a:p>
            <a:pPr lvl="1"/>
            <a:r>
              <a:rPr lang="en-US" dirty="0" smtClean="0"/>
              <a:t>Young children having to fulfill adult responsibilities</a:t>
            </a:r>
          </a:p>
          <a:p>
            <a:pPr lvl="1"/>
            <a:r>
              <a:rPr lang="en-US" dirty="0" smtClean="0"/>
              <a:t>Inadequate supervision</a:t>
            </a:r>
          </a:p>
          <a:p>
            <a:pPr lvl="1"/>
            <a:r>
              <a:rPr lang="en-US" dirty="0" smtClean="0"/>
              <a:t>Pattern of evidence suggesting  that a student’s basic needs are not being met (clothing, food, shelter, hygiene, medical care, protection from harm)</a:t>
            </a:r>
          </a:p>
          <a:p>
            <a:r>
              <a:rPr lang="en-US" dirty="0" smtClean="0"/>
              <a:t>Disclosures of patterns of emotional harm</a:t>
            </a:r>
          </a:p>
          <a:p>
            <a:r>
              <a:rPr lang="en-US" dirty="0" smtClean="0"/>
              <a:t>Disclosures of illicit substance use by caregivers</a:t>
            </a:r>
          </a:p>
          <a:p>
            <a:r>
              <a:rPr lang="en-US" dirty="0" smtClean="0"/>
              <a:t>Valid suspicion of any of the above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9200" y="6313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687"/>
      </p:ext>
    </p:extLst>
  </p:cSld>
  <p:clrMapOvr>
    <a:masterClrMapping/>
  </p:clrMapOvr>
  <p:transition advTm="4554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Reporting Procedures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Suspected child abuse or neglect </a:t>
            </a:r>
            <a:r>
              <a:rPr lang="en-US" u="sng" dirty="0" smtClean="0"/>
              <a:t>must</a:t>
            </a:r>
            <a:r>
              <a:rPr lang="en-US" dirty="0" smtClean="0"/>
              <a:t> be reported to the </a:t>
            </a:r>
            <a:r>
              <a:rPr lang="en-US" dirty="0" smtClean="0"/>
              <a:t>appropriate state official at the NH DHHS.</a:t>
            </a:r>
            <a:endParaRPr lang="en-US" dirty="0" smtClean="0"/>
          </a:p>
          <a:p>
            <a:r>
              <a:rPr lang="en-US" dirty="0" smtClean="0"/>
              <a:t>Reports must be made using a team approach. </a:t>
            </a:r>
          </a:p>
          <a:p>
            <a:pPr lvl="1"/>
            <a:r>
              <a:rPr lang="en-US" sz="1800" dirty="0" smtClean="0"/>
              <a:t>The staff receiving the information </a:t>
            </a:r>
            <a:r>
              <a:rPr lang="en-US" sz="1800" dirty="0" smtClean="0"/>
              <a:t>is required to immediately notify the principal or designee, as well as with a </a:t>
            </a:r>
            <a:r>
              <a:rPr lang="en-US" sz="1800" dirty="0" smtClean="0"/>
              <a:t>guidance counselor, school nurse and/or school psychologist if needed</a:t>
            </a:r>
          </a:p>
          <a:p>
            <a:pPr lvl="1"/>
            <a:r>
              <a:rPr lang="en-US" sz="1800" dirty="0" smtClean="0"/>
              <a:t>After staff has met with the student &amp; has gathered needed information, a report must be filed </a:t>
            </a:r>
          </a:p>
          <a:p>
            <a:pPr lvl="1"/>
            <a:r>
              <a:rPr lang="en-US" sz="1800" dirty="0" smtClean="0"/>
              <a:t>A written report shall be made by the principal or designee within 24 hours of receiving the information</a:t>
            </a:r>
            <a:endParaRPr lang="en-US" sz="1800" dirty="0" smtClean="0"/>
          </a:p>
          <a:p>
            <a:pPr lvl="1"/>
            <a:r>
              <a:rPr lang="en-US" sz="1800" dirty="0" smtClean="0"/>
              <a:t>The report must be filed by an administrator and at least one staff member</a:t>
            </a:r>
          </a:p>
          <a:p>
            <a:pPr lvl="1"/>
            <a:r>
              <a:rPr lang="en-US" sz="1800" dirty="0" smtClean="0"/>
              <a:t>If an administrator is not available, the reporting staff member must consult with a second staff member to file the report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668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987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Reporting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Options for filing an abuse/neglect report:</a:t>
            </a:r>
          </a:p>
          <a:p>
            <a:pPr lvl="1"/>
            <a:r>
              <a:rPr lang="en-US" dirty="0" smtClean="0"/>
              <a:t>Administrator and one staff member may call the report in to the Central Intake Office, though a written report must still be completed</a:t>
            </a:r>
          </a:p>
          <a:p>
            <a:pPr lvl="1"/>
            <a:r>
              <a:rPr lang="en-US" dirty="0" smtClean="0"/>
              <a:t>Administrator and one staff member may write the report (using standard form) and fax it in to the Central Intake Office</a:t>
            </a:r>
          </a:p>
          <a:p>
            <a:pPr lvl="1"/>
            <a:r>
              <a:rPr lang="en-US" dirty="0" smtClean="0"/>
              <a:t>Documentation must be kept on file with the Building Principal and saved on the district’s secure network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79563"/>
      </p:ext>
    </p:extLst>
  </p:cSld>
  <p:clrMapOvr>
    <a:masterClrMapping/>
  </p:clrMapOvr>
  <p:transition advTm="40344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947</Words>
  <Application>Microsoft Office PowerPoint</Application>
  <PresentationFormat>On-screen Show (4:3)</PresentationFormat>
  <Paragraphs>86</Paragraphs>
  <Slides>15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Reporting Suspected Child Abuse &amp; Neglect</vt:lpstr>
      <vt:lpstr>Laws &amp; Regulations</vt:lpstr>
      <vt:lpstr>Who is a “mandated reporter”?</vt:lpstr>
      <vt:lpstr>Who is a “mandated reporter”?</vt:lpstr>
      <vt:lpstr>What if I’m not sure if the information I have constitutes abuse or neglect?</vt:lpstr>
      <vt:lpstr>What are examples of possible abuse/neglect?</vt:lpstr>
      <vt:lpstr>What are examples of possible abuse/neglect?</vt:lpstr>
      <vt:lpstr>Reporting Procedures</vt:lpstr>
      <vt:lpstr>Reporting Procedures</vt:lpstr>
      <vt:lpstr>Reporting Procedures</vt:lpstr>
      <vt:lpstr>Reporting Procedures</vt:lpstr>
      <vt:lpstr>Reporting Procedures</vt:lpstr>
      <vt:lpstr>What happens after a report is made? </vt:lpstr>
      <vt:lpstr>What happens after a report is made?</vt:lpstr>
      <vt:lpstr>Questions about reporting suspected child abuse/neglect?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Confidentiality</dc:title>
  <dc:creator>Lenovo User</dc:creator>
  <cp:lastModifiedBy>Connie Sampson</cp:lastModifiedBy>
  <cp:revision>50</cp:revision>
  <dcterms:created xsi:type="dcterms:W3CDTF">2011-07-25T14:54:02Z</dcterms:created>
  <dcterms:modified xsi:type="dcterms:W3CDTF">2017-08-22T14:54:30Z</dcterms:modified>
</cp:coreProperties>
</file>