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256" r:id="rId2"/>
    <p:sldId id="257" r:id="rId3"/>
    <p:sldId id="258" r:id="rId4"/>
    <p:sldId id="259" r:id="rId5"/>
    <p:sldId id="260" r:id="rId6"/>
    <p:sldId id="264" r:id="rId7"/>
    <p:sldId id="265" r:id="rId8"/>
    <p:sldId id="277" r:id="rId9"/>
    <p:sldId id="278" r:id="rId10"/>
    <p:sldId id="266" r:id="rId11"/>
    <p:sldId id="267" r:id="rId12"/>
    <p:sldId id="263" r:id="rId13"/>
    <p:sldId id="262" r:id="rId14"/>
    <p:sldId id="269" r:id="rId15"/>
    <p:sldId id="270" r:id="rId16"/>
    <p:sldId id="276" r:id="rId17"/>
    <p:sldId id="279" r:id="rId18"/>
    <p:sldId id="280" r:id="rId19"/>
    <p:sldId id="271" r:id="rId20"/>
    <p:sldId id="272" r:id="rId21"/>
    <p:sldId id="273" r:id="rId22"/>
    <p:sldId id="268" r:id="rId23"/>
    <p:sldId id="274" r:id="rId24"/>
    <p:sldId id="281" r:id="rId25"/>
    <p:sldId id="283" r:id="rId26"/>
    <p:sldId id="282" r:id="rId2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3300"/>
    <a:srgbClr val="A50021"/>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6" autoAdjust="0"/>
    <p:restoredTop sz="94660"/>
  </p:normalViewPr>
  <p:slideViewPr>
    <p:cSldViewPr>
      <p:cViewPr varScale="1">
        <p:scale>
          <a:sx n="78" d="100"/>
          <a:sy n="78"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FC86AE8E-EEC4-47AB-88DC-04B273C9EF37}" type="datetimeFigureOut">
              <a:rPr lang="en-US" smtClean="0"/>
              <a:pPr/>
              <a:t>7/13/2012</a:t>
            </a:fld>
            <a:endParaRPr lang="en-US"/>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32418528-7C12-47DF-A191-5D14AE811A8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36174" y="0"/>
            <a:ext cx="3012329" cy="4621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FC36853E-B460-4660-B447-3C22C163C3C1}" type="datetimeFigureOut">
              <a:rPr lang="en-US"/>
              <a:pPr>
                <a:defRPr/>
              </a:pPr>
              <a:t>7/13/2012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95637" y="4387768"/>
            <a:ext cx="5558801"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12329" cy="462120"/>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BF79B96-18EB-44B0-BCD3-D921F39C86E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7858B-5B93-4810-9FDE-261AC4E5F4B5}"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06C02F-BA98-40B3-BE30-B5D665FEE12B}"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14566-7193-407C-810D-E9F0BF2704A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0AAD4-198E-4FBA-BD21-EAA1694F975C}"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42C3A9-63E3-42F7-98AF-5AA0B37BA133}" type="slidenum">
              <a:rPr lang="en-US"/>
              <a:pPr fontAlgn="base">
                <a:spcBef>
                  <a:spcPct val="0"/>
                </a:spcBef>
                <a:spcAft>
                  <a:spcPct val="0"/>
                </a:spcAft>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4C9D852C-BC26-4D14-8D45-555D3ECE69AE}" type="datetime1">
              <a:rPr lang="en-US"/>
              <a:pPr>
                <a:defRPr/>
              </a:pPr>
              <a:t>7/13/2012</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869F47A-1F22-496A-96E9-76EF15A07769}" type="slidenum">
              <a:rPr lang="en-US"/>
              <a:pPr>
                <a:defRPr/>
              </a:pPr>
              <a:t>‹#›</a:t>
            </a:fld>
            <a:endParaRPr lang="en-US" dirty="0"/>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01ACDF-BF9D-45E3-B0C4-7375A264D3E9}" type="datetime1">
              <a:rPr lang="en-US"/>
              <a:pPr>
                <a:defRPr/>
              </a:pPr>
              <a:t>7/13/2012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B7672C-0945-4484-957D-4F4F45D0EDAF}" type="slidenum">
              <a:rPr lang="en-US"/>
              <a:pPr>
                <a:defRPr/>
              </a:pPr>
              <a:t>‹#›</a:t>
            </a:fld>
            <a:endParaRPr lang="en-US" dirty="0"/>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06A357-D6ED-4602-8C93-A0482E4FE1AD}" type="datetime1">
              <a:rPr lang="en-US"/>
              <a:pPr>
                <a:defRPr/>
              </a:pPr>
              <a:t>7/13/2012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DE2D6FC-9F0C-4467-815D-A8E8132C92F8}" type="slidenum">
              <a:rPr lang="en-US"/>
              <a:pPr>
                <a:defRPr/>
              </a:pPr>
              <a:t>‹#›</a:t>
            </a:fld>
            <a:endParaRPr lang="en-US" dirty="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4A5772E-B9C6-4F4B-B0E2-EA4D1D9E4AEE}" type="datetime1">
              <a:rPr lang="en-US"/>
              <a:pPr>
                <a:defRPr/>
              </a:pPr>
              <a:t>7/13/2012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5ADD00-FACA-4656-A4F6-E21B8560955D}" type="slidenum">
              <a:rPr lang="en-US"/>
              <a:pPr>
                <a:defRPr/>
              </a:pPr>
              <a:t>‹#›</a:t>
            </a:fld>
            <a:endParaRPr lang="en-US" dirty="0"/>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C16367D-41DC-4306-A9BC-5511F7B6419A}" type="datetime1">
              <a:rPr lang="en-US"/>
              <a:pPr>
                <a:defRPr/>
              </a:pPr>
              <a:t>7/13/2012</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FDDB6A9-1AB5-4AB4-8165-6A0B1793A7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6A76AD8-8D43-4302-ACC1-47B125A6A73E}" type="datetime1">
              <a:rPr lang="en-US"/>
              <a:pPr>
                <a:defRPr/>
              </a:pPr>
              <a:t>7/13/2012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D9CA028-29B5-49D8-98ED-7F634E3B9DB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9047607-8A63-4C73-8C6D-8EB3B8F11345}" type="datetime1">
              <a:rPr lang="en-US"/>
              <a:pPr>
                <a:defRPr/>
              </a:pPr>
              <a:t>7/13/2012</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F6433BB-3A48-440D-9FF5-0A215507441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75B9C7E-9058-47AD-88B8-B3224CE0B6AC}" type="datetime1">
              <a:rPr lang="en-US"/>
              <a:pPr>
                <a:defRPr/>
              </a:pPr>
              <a:t>7/13/2012</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D61D60C-0F20-4757-8CEF-C647B868BD3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F3C6EEF-558D-4FC1-B0B6-1F0B80A4E28C}" type="datetime1">
              <a:rPr lang="en-US"/>
              <a:pPr>
                <a:defRPr/>
              </a:pPr>
              <a:t>7/13/2012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B254070-B021-4808-8827-B79FDDB1E3D8}" type="slidenum">
              <a:rPr lang="en-US"/>
              <a:pPr>
                <a:defRPr/>
              </a:pPr>
              <a:t>‹#›</a:t>
            </a:fld>
            <a:endParaRPr lang="en-US" dirty="0"/>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73A20F3-5EBE-4594-9228-4864FFD749C7}" type="datetime1">
              <a:rPr lang="en-US"/>
              <a:pPr>
                <a:defRPr/>
              </a:pPr>
              <a:t>7/13/2012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8983C01-A43A-492F-A526-319D901E1B2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22F1B02-10BF-4F81-8CDA-83E85675307F}" type="datetime1">
              <a:rPr lang="en-US"/>
              <a:pPr>
                <a:defRPr/>
              </a:pPr>
              <a:t>7/13/2012</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7253B8E3-A3A7-4E1E-8CA5-DC8610805C6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E8430346-1A0C-42E9-B151-AF4BDD6C60D3}" type="datetime1">
              <a:rPr lang="en-US"/>
              <a:pPr>
                <a:defRPr/>
              </a:pPr>
              <a:t>7/13/2012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931A8FCF-A007-4402-AEFB-9A956EDF1E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ransition>
    <p:circle/>
  </p:transition>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audio" Target="../media/audio8.wav"/><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752600"/>
          </a:xfrm>
        </p:spPr>
        <p:txBody>
          <a:bodyPr/>
          <a:lstStyle/>
          <a:p>
            <a:pPr algn="ctr" fontAlgn="auto">
              <a:spcAft>
                <a:spcPts val="0"/>
              </a:spcAft>
              <a:defRPr/>
            </a:pPr>
            <a:r>
              <a:rPr lang="en-US" sz="3200" dirty="0" smtClean="0">
                <a:solidFill>
                  <a:schemeClr val="tx1"/>
                </a:solidFill>
                <a:effectLst/>
              </a:rPr>
              <a:t>Life Threatening Allergies and EpiPen Administration in a School Setting:</a:t>
            </a:r>
            <a:endParaRPr lang="en-US" sz="3200" dirty="0">
              <a:solidFill>
                <a:schemeClr val="tx1"/>
              </a:solidFill>
              <a:effectLst/>
            </a:endParaRPr>
          </a:p>
        </p:txBody>
      </p:sp>
      <p:sp>
        <p:nvSpPr>
          <p:cNvPr id="3" name="Subtitle 2"/>
          <p:cNvSpPr>
            <a:spLocks noGrp="1"/>
          </p:cNvSpPr>
          <p:nvPr>
            <p:ph type="subTitle" idx="1"/>
          </p:nvPr>
        </p:nvSpPr>
        <p:spPr>
          <a:xfrm>
            <a:off x="1600200" y="5867400"/>
            <a:ext cx="6400800" cy="762000"/>
          </a:xfrm>
        </p:spPr>
        <p:txBody>
          <a:bodyPr>
            <a:normAutofit/>
          </a:bodyPr>
          <a:lstStyle/>
          <a:p>
            <a:pPr marR="0" algn="ctr"/>
            <a:r>
              <a:rPr lang="en-US" sz="3600" b="1" smtClean="0">
                <a:solidFill>
                  <a:srgbClr val="000000"/>
                </a:solidFill>
              </a:rPr>
              <a:t>Annual Review</a:t>
            </a:r>
          </a:p>
        </p:txBody>
      </p:sp>
      <p:sp>
        <p:nvSpPr>
          <p:cNvPr id="922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a:t>1</a:t>
            </a:r>
          </a:p>
        </p:txBody>
      </p:sp>
      <p:pic>
        <p:nvPicPr>
          <p:cNvPr id="9221" name="Picture 4" descr="C:\Documents and Settings\Pattersons\Local Settings\Temporary Internet Files\Content.IE5\UP2G0VU8\MC900293318[1].wmf"/>
          <p:cNvPicPr>
            <a:picLocks noChangeAspect="1" noChangeArrowheads="1"/>
          </p:cNvPicPr>
          <p:nvPr/>
        </p:nvPicPr>
        <p:blipFill>
          <a:blip r:embed="rId4" cstate="print"/>
          <a:srcRect/>
          <a:stretch>
            <a:fillRect/>
          </a:stretch>
        </p:blipFill>
        <p:spPr bwMode="auto">
          <a:xfrm>
            <a:off x="3048000" y="2667000"/>
            <a:ext cx="3124200" cy="2362200"/>
          </a:xfrm>
          <a:prstGeom prst="rect">
            <a:avLst/>
          </a:prstGeom>
          <a:noFill/>
          <a:ln w="9525">
            <a:noFill/>
            <a:miter lim="800000"/>
            <a:headEnd/>
            <a:tailEnd/>
          </a:ln>
        </p:spPr>
      </p:pic>
      <p:pic>
        <p:nvPicPr>
          <p:cNvPr id="8" name="~PP982.WAV">
            <a:hlinkClick r:id="" action="ppaction://media"/>
          </p:cNvPr>
          <p:cNvPicPr>
            <a:picLocks noRot="1" noChangeAspect="1"/>
          </p:cNvPicPr>
          <p:nvPr>
            <a:wavAudioFile r:embed="rId1" name="~PP982.WAV"/>
          </p:nvPr>
        </p:nvPicPr>
        <p:blipFill>
          <a:blip r:embed="rId5"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9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p:txBody>
          <a:bodyPr/>
          <a:lstStyle/>
          <a:p>
            <a:r>
              <a:rPr lang="en-US" smtClean="0"/>
              <a:t>Immune system identifies an allergen/protein</a:t>
            </a:r>
            <a:br>
              <a:rPr lang="en-US" smtClean="0"/>
            </a:br>
            <a:endParaRPr lang="en-US" smtClean="0"/>
          </a:p>
          <a:p>
            <a:r>
              <a:rPr lang="en-US" smtClean="0"/>
              <a:t>Immune system starts chain of inflammatory reactions in the tissues of the skin, the respiratory system, the gastrointestinal tract and the cardiovascular system. </a:t>
            </a:r>
          </a:p>
          <a:p>
            <a:endParaRPr lang="en-US" smtClean="0"/>
          </a:p>
          <a:p>
            <a:r>
              <a:rPr lang="en-US" smtClean="0"/>
              <a:t>When the inflammatory symptoms are widespread are systemic, the reaction is termed “anaphylaxis.”</a:t>
            </a:r>
          </a:p>
        </p:txBody>
      </p:sp>
      <p:sp>
        <p:nvSpPr>
          <p:cNvPr id="18435"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2E37006-FC8C-425F-BB60-7B25C82E190B}" type="slidenum">
              <a:rPr lang="en-US"/>
              <a:pPr fontAlgn="base">
                <a:spcBef>
                  <a:spcPct val="0"/>
                </a:spcBef>
                <a:spcAft>
                  <a:spcPct val="0"/>
                </a:spcAft>
              </a:pPr>
              <a:t>10</a:t>
            </a:fld>
            <a:endParaRPr lang="en-US"/>
          </a:p>
        </p:txBody>
      </p:sp>
      <p:sp>
        <p:nvSpPr>
          <p:cNvPr id="3" name="Title 2"/>
          <p:cNvSpPr>
            <a:spLocks noGrp="1"/>
          </p:cNvSpPr>
          <p:nvPr>
            <p:ph type="title"/>
          </p:nvPr>
        </p:nvSpPr>
        <p:spPr/>
        <p:txBody>
          <a:bodyPr/>
          <a:lstStyle/>
          <a:p>
            <a:pPr algn="ctr" fontAlgn="auto">
              <a:spcAft>
                <a:spcPts val="0"/>
              </a:spcAft>
              <a:defRPr/>
            </a:pPr>
            <a:r>
              <a:rPr lang="en-US" dirty="0" smtClean="0"/>
              <a:t>Anaphylactic Process</a:t>
            </a:r>
            <a:endParaRPr lang="en-US" dirty="0"/>
          </a:p>
        </p:txBody>
      </p:sp>
      <p:pic>
        <p:nvPicPr>
          <p:cNvPr id="6" name="~PP3890.WAV">
            <a:hlinkClick r:id="" action="ppaction://media"/>
          </p:cNvPr>
          <p:cNvPicPr>
            <a:picLocks noRot="1" noChangeAspect="1"/>
          </p:cNvPicPr>
          <p:nvPr>
            <a:wavAudioFile r:embed="rId1" name="~PP3890.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953000"/>
            <a:ext cx="7696200" cy="804863"/>
          </a:xfrm>
        </p:spPr>
        <p:style>
          <a:lnRef idx="2">
            <a:schemeClr val="accent1"/>
          </a:lnRef>
          <a:fillRef idx="1">
            <a:schemeClr val="lt1"/>
          </a:fillRef>
          <a:effectRef idx="0">
            <a:schemeClr val="accent1"/>
          </a:effectRef>
          <a:fontRef idx="minor">
            <a:schemeClr val="dk1"/>
          </a:fontRef>
        </p:style>
        <p:txBody>
          <a:bodyPr>
            <a:normAutofit fontScale="92500"/>
          </a:bodyPr>
          <a:lstStyle/>
          <a:p>
            <a:pPr marL="365760" indent="-256032" algn="ctr" fontAlgn="auto">
              <a:spcAft>
                <a:spcPts val="0"/>
              </a:spcAft>
              <a:buFont typeface="Wingdings 3"/>
              <a:buNone/>
              <a:defRPr/>
            </a:pPr>
            <a:r>
              <a:rPr lang="en-US" sz="3200" dirty="0" smtClean="0"/>
              <a:t>Epinephrine Injection by auto-injector</a:t>
            </a:r>
          </a:p>
          <a:p>
            <a:pPr marL="365760" indent="-256032" fontAlgn="auto">
              <a:spcAft>
                <a:spcPts val="0"/>
              </a:spcAft>
              <a:buFont typeface="Wingdings 3"/>
              <a:buNone/>
              <a:defRPr/>
            </a:pPr>
            <a:endParaRPr lang="en-US" dirty="0"/>
          </a:p>
        </p:txBody>
      </p:sp>
      <p:sp>
        <p:nvSpPr>
          <p:cNvPr id="1945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3088690-9B2A-4622-BBAC-46A7DC6C0A64}" type="slidenum">
              <a:rPr lang="en-US"/>
              <a:pPr fontAlgn="base">
                <a:spcBef>
                  <a:spcPct val="0"/>
                </a:spcBef>
                <a:spcAft>
                  <a:spcPct val="0"/>
                </a:spcAft>
              </a:pPr>
              <a:t>11</a:t>
            </a:fld>
            <a:endParaRPr lang="en-US"/>
          </a:p>
        </p:txBody>
      </p:sp>
      <p:sp>
        <p:nvSpPr>
          <p:cNvPr id="4" name="Title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fontAlgn="auto">
              <a:spcAft>
                <a:spcPts val="0"/>
              </a:spcAft>
              <a:defRPr/>
            </a:pPr>
            <a:r>
              <a:rPr lang="en-US" dirty="0" smtClean="0"/>
              <a:t>Treatment of Choice for severe allergic reactions?</a:t>
            </a:r>
            <a:endParaRPr lang="en-US" dirty="0"/>
          </a:p>
        </p:txBody>
      </p:sp>
      <p:pic>
        <p:nvPicPr>
          <p:cNvPr id="19461" name="Picture 3" descr="C:\Documents and Settings\npatterson\Local Settings\Temporary Internet Files\Content.IE5\I7H9M0T8\MC900088742[1].wmf"/>
          <p:cNvPicPr>
            <a:picLocks noChangeAspect="1" noChangeArrowheads="1"/>
          </p:cNvPicPr>
          <p:nvPr/>
        </p:nvPicPr>
        <p:blipFill>
          <a:blip r:embed="rId3" cstate="print"/>
          <a:srcRect/>
          <a:stretch>
            <a:fillRect/>
          </a:stretch>
        </p:blipFill>
        <p:spPr bwMode="auto">
          <a:xfrm>
            <a:off x="3352800" y="1981200"/>
            <a:ext cx="2819400" cy="2514600"/>
          </a:xfrm>
          <a:prstGeom prst="rect">
            <a:avLst/>
          </a:prstGeom>
          <a:noFill/>
          <a:ln w="9525">
            <a:noFill/>
            <a:miter lim="800000"/>
            <a:headEnd/>
            <a:tailEnd/>
          </a:ln>
        </p:spPr>
      </p:pic>
      <p:pic>
        <p:nvPicPr>
          <p:cNvPr id="10" name="~PP1672.WAV">
            <a:hlinkClick r:id="" action="ppaction://media"/>
          </p:cNvPr>
          <p:cNvPicPr>
            <a:picLocks noRot="1" noChangeAspect="1"/>
          </p:cNvPicPr>
          <p:nvPr>
            <a:wavAudioFile r:embed="rId1" name="~PP1672.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543800" cy="5486400"/>
          </a:xfrm>
        </p:spPr>
        <p:txBody>
          <a:bodyPr>
            <a:normAutofit fontScale="92500" lnSpcReduction="20000"/>
          </a:bodyPr>
          <a:lstStyle/>
          <a:p>
            <a:pPr marL="365760" indent="-256032" fontAlgn="auto">
              <a:spcAft>
                <a:spcPts val="0"/>
              </a:spcAft>
              <a:buFont typeface="Wingdings 3"/>
              <a:buChar char=""/>
              <a:defRPr/>
            </a:pPr>
            <a:r>
              <a:rPr lang="en-US" sz="2800" dirty="0" smtClean="0">
                <a:solidFill>
                  <a:schemeClr val="bg2">
                    <a:lumMod val="50000"/>
                  </a:schemeClr>
                </a:solidFill>
              </a:rPr>
              <a:t>Right Student</a:t>
            </a:r>
          </a:p>
          <a:p>
            <a:pPr marL="365760" indent="-256032" fontAlgn="auto">
              <a:spcAft>
                <a:spcPts val="0"/>
              </a:spcAft>
              <a:buFont typeface="Wingdings 3"/>
              <a:buNone/>
              <a:defRPr/>
            </a:pPr>
            <a:r>
              <a:rPr lang="en-US" dirty="0" smtClean="0">
                <a:solidFill>
                  <a:srgbClr val="A50021"/>
                </a:solidFill>
              </a:rPr>
              <a:t>		</a:t>
            </a:r>
            <a:r>
              <a:rPr lang="en-US" sz="2200" dirty="0" smtClean="0">
                <a:solidFill>
                  <a:schemeClr val="bg2">
                    <a:lumMod val="25000"/>
                  </a:schemeClr>
                </a:solidFill>
              </a:rPr>
              <a:t>Use photo id on Emergency form</a:t>
            </a:r>
          </a:p>
          <a:p>
            <a:pPr marL="365760" indent="-256032" fontAlgn="auto">
              <a:spcAft>
                <a:spcPts val="0"/>
              </a:spcAft>
              <a:buFont typeface="Wingdings 3"/>
              <a:buChar char=""/>
              <a:defRPr/>
            </a:pPr>
            <a:r>
              <a:rPr lang="en-US" sz="2800" dirty="0" smtClean="0">
                <a:solidFill>
                  <a:schemeClr val="bg2">
                    <a:lumMod val="50000"/>
                  </a:schemeClr>
                </a:solidFill>
              </a:rPr>
              <a:t>Right Medication</a:t>
            </a:r>
          </a:p>
          <a:p>
            <a:pPr marL="365760" indent="-256032" fontAlgn="auto">
              <a:spcAft>
                <a:spcPts val="0"/>
              </a:spcAft>
              <a:buFont typeface="Wingdings 3"/>
              <a:buNone/>
              <a:defRPr/>
            </a:pPr>
            <a:r>
              <a:rPr lang="en-US" dirty="0" smtClean="0">
                <a:solidFill>
                  <a:srgbClr val="A50021"/>
                </a:solidFill>
              </a:rPr>
              <a:t>		</a:t>
            </a:r>
            <a:r>
              <a:rPr lang="en-US" sz="2200" dirty="0" smtClean="0">
                <a:solidFill>
                  <a:schemeClr val="bg2">
                    <a:lumMod val="25000"/>
                  </a:schemeClr>
                </a:solidFill>
              </a:rPr>
              <a:t>Epinephrine available in auto injector called epipen</a:t>
            </a:r>
          </a:p>
          <a:p>
            <a:pPr marL="365760" indent="-256032" fontAlgn="auto">
              <a:spcAft>
                <a:spcPts val="0"/>
              </a:spcAft>
              <a:buFont typeface="Wingdings 3"/>
              <a:buNone/>
              <a:defRPr/>
            </a:pPr>
            <a:r>
              <a:rPr lang="en-US" sz="2200" dirty="0" smtClean="0">
                <a:solidFill>
                  <a:schemeClr val="bg2">
                    <a:lumMod val="25000"/>
                  </a:schemeClr>
                </a:solidFill>
              </a:rPr>
              <a:t>		Make sure medication label matches student</a:t>
            </a:r>
          </a:p>
          <a:p>
            <a:pPr marL="365760" indent="-256032" fontAlgn="auto">
              <a:spcAft>
                <a:spcPts val="0"/>
              </a:spcAft>
              <a:buFont typeface="Wingdings 3"/>
              <a:buChar char=""/>
              <a:defRPr/>
            </a:pPr>
            <a:r>
              <a:rPr lang="en-US" sz="2800" dirty="0" smtClean="0">
                <a:solidFill>
                  <a:schemeClr val="bg2">
                    <a:lumMod val="50000"/>
                  </a:schemeClr>
                </a:solidFill>
              </a:rPr>
              <a:t>Right Dose</a:t>
            </a:r>
          </a:p>
          <a:p>
            <a:pPr marL="365760" indent="-256032" fontAlgn="auto">
              <a:spcAft>
                <a:spcPts val="0"/>
              </a:spcAft>
              <a:buFont typeface="Wingdings 3"/>
              <a:buNone/>
              <a:defRPr/>
            </a:pPr>
            <a:r>
              <a:rPr lang="en-US" dirty="0" smtClean="0">
                <a:solidFill>
                  <a:srgbClr val="A50021"/>
                </a:solidFill>
              </a:rPr>
              <a:t>		</a:t>
            </a:r>
            <a:r>
              <a:rPr lang="en-US" sz="2200" dirty="0" smtClean="0">
                <a:solidFill>
                  <a:schemeClr val="bg2">
                    <a:lumMod val="25000"/>
                  </a:schemeClr>
                </a:solidFill>
              </a:rPr>
              <a:t>Available in two doses, make sure matches 	order 	provided</a:t>
            </a:r>
          </a:p>
          <a:p>
            <a:pPr marL="365760" indent="-256032" fontAlgn="auto">
              <a:spcAft>
                <a:spcPts val="0"/>
              </a:spcAft>
              <a:buFont typeface="Wingdings 3"/>
              <a:buNone/>
              <a:defRPr/>
            </a:pPr>
            <a:r>
              <a:rPr lang="en-US" sz="2200" dirty="0" smtClean="0">
                <a:solidFill>
                  <a:schemeClr val="bg2">
                    <a:lumMod val="25000"/>
                  </a:schemeClr>
                </a:solidFill>
              </a:rPr>
              <a:t>		EpiPen 0.3mg (over approx. 66 lbs)</a:t>
            </a:r>
          </a:p>
          <a:p>
            <a:pPr marL="365760" indent="-256032" fontAlgn="auto">
              <a:spcAft>
                <a:spcPts val="0"/>
              </a:spcAft>
              <a:buFont typeface="Wingdings 3"/>
              <a:buNone/>
              <a:defRPr/>
            </a:pPr>
            <a:r>
              <a:rPr lang="en-US" sz="2200" dirty="0" smtClean="0">
                <a:solidFill>
                  <a:schemeClr val="bg2">
                    <a:lumMod val="25000"/>
                  </a:schemeClr>
                </a:solidFill>
              </a:rPr>
              <a:t>		EpiPen Jr.  0.15mg (under approx. 66lbs</a:t>
            </a:r>
            <a:r>
              <a:rPr lang="en-US" sz="2200" dirty="0" smtClean="0"/>
              <a:t>)</a:t>
            </a:r>
          </a:p>
          <a:p>
            <a:pPr marL="365760" indent="-256032" fontAlgn="auto">
              <a:spcAft>
                <a:spcPts val="0"/>
              </a:spcAft>
              <a:buFont typeface="Wingdings 3"/>
              <a:buChar char=""/>
              <a:defRPr/>
            </a:pPr>
            <a:r>
              <a:rPr lang="en-US" dirty="0" smtClean="0">
                <a:solidFill>
                  <a:schemeClr val="bg2">
                    <a:lumMod val="50000"/>
                  </a:schemeClr>
                </a:solidFill>
              </a:rPr>
              <a:t>Right Route</a:t>
            </a:r>
          </a:p>
          <a:p>
            <a:pPr marL="365760" indent="-256032" fontAlgn="auto">
              <a:spcAft>
                <a:spcPts val="0"/>
              </a:spcAft>
              <a:buFont typeface="Wingdings 3"/>
              <a:buNone/>
              <a:defRPr/>
            </a:pPr>
            <a:r>
              <a:rPr lang="en-US" dirty="0" smtClean="0">
                <a:solidFill>
                  <a:srgbClr val="A50021"/>
                </a:solidFill>
              </a:rPr>
              <a:t>		</a:t>
            </a:r>
            <a:r>
              <a:rPr lang="en-US" sz="2200" dirty="0" smtClean="0">
                <a:solidFill>
                  <a:schemeClr val="bg2">
                    <a:lumMod val="25000"/>
                  </a:schemeClr>
                </a:solidFill>
              </a:rPr>
              <a:t>EpiPen is administered into the large outer thigh 	muscles – bare skin or through clothing</a:t>
            </a:r>
          </a:p>
          <a:p>
            <a:pPr marL="365760" indent="-256032" fontAlgn="auto">
              <a:spcAft>
                <a:spcPts val="0"/>
              </a:spcAft>
              <a:buFont typeface="Wingdings 3"/>
              <a:buChar char=""/>
              <a:defRPr/>
            </a:pPr>
            <a:r>
              <a:rPr lang="en-US" dirty="0" smtClean="0">
                <a:solidFill>
                  <a:schemeClr val="bg2">
                    <a:lumMod val="50000"/>
                  </a:schemeClr>
                </a:solidFill>
              </a:rPr>
              <a:t>Right Time</a:t>
            </a:r>
          </a:p>
          <a:p>
            <a:pPr marL="365760" indent="-256032" fontAlgn="auto">
              <a:spcAft>
                <a:spcPts val="0"/>
              </a:spcAft>
              <a:buFont typeface="Wingdings 3"/>
              <a:buNone/>
              <a:defRPr/>
            </a:pPr>
            <a:r>
              <a:rPr lang="en-US" dirty="0" smtClean="0">
                <a:solidFill>
                  <a:srgbClr val="A50021"/>
                </a:solidFill>
              </a:rPr>
              <a:t>		</a:t>
            </a:r>
            <a:r>
              <a:rPr lang="en-US" sz="2200" dirty="0" smtClean="0">
                <a:solidFill>
                  <a:schemeClr val="bg2">
                    <a:lumMod val="25000"/>
                  </a:schemeClr>
                </a:solidFill>
              </a:rPr>
              <a:t>Based on students symptoms – see symptoms list</a:t>
            </a:r>
            <a:endParaRPr lang="en-US" sz="2200" dirty="0">
              <a:solidFill>
                <a:schemeClr val="bg2">
                  <a:lumMod val="25000"/>
                </a:schemeClr>
              </a:solidFill>
            </a:endParaRPr>
          </a:p>
        </p:txBody>
      </p:sp>
      <p:sp>
        <p:nvSpPr>
          <p:cNvPr id="2048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C2FD366-2168-4635-BFF7-FC7C28287DE5}" type="slidenum">
              <a:rPr lang="en-US"/>
              <a:pPr fontAlgn="base">
                <a:spcBef>
                  <a:spcPct val="0"/>
                </a:spcBef>
                <a:spcAft>
                  <a:spcPct val="0"/>
                </a:spcAft>
              </a:pPr>
              <a:t>12</a:t>
            </a:fld>
            <a:endParaRPr lang="en-US"/>
          </a:p>
        </p:txBody>
      </p:sp>
      <p:sp>
        <p:nvSpPr>
          <p:cNvPr id="2" name="Title 1"/>
          <p:cNvSpPr>
            <a:spLocks noGrp="1"/>
          </p:cNvSpPr>
          <p:nvPr>
            <p:ph type="title"/>
          </p:nvPr>
        </p:nvSpPr>
        <p:spPr>
          <a:xfrm>
            <a:off x="457200" y="152400"/>
            <a:ext cx="8229600" cy="990600"/>
          </a:xfrm>
        </p:spPr>
        <p:txBody>
          <a:bodyPr>
            <a:normAutofit fontScale="90000"/>
          </a:bodyPr>
          <a:lstStyle/>
          <a:p>
            <a:pPr algn="ctr" fontAlgn="auto">
              <a:spcAft>
                <a:spcPts val="0"/>
              </a:spcAft>
              <a:defRPr/>
            </a:pPr>
            <a:r>
              <a:rPr lang="en-US" dirty="0" smtClean="0">
                <a:solidFill>
                  <a:schemeClr val="bg2">
                    <a:lumMod val="25000"/>
                  </a:schemeClr>
                </a:solidFill>
              </a:rPr>
              <a:t>5 “Rights” of epinephrine administration</a:t>
            </a:r>
            <a:endParaRPr lang="en-US" dirty="0">
              <a:solidFill>
                <a:schemeClr val="bg2">
                  <a:lumMod val="25000"/>
                </a:schemeClr>
              </a:solidFill>
            </a:endParaRPr>
          </a:p>
        </p:txBody>
      </p:sp>
      <p:pic>
        <p:nvPicPr>
          <p:cNvPr id="9" name="~PP1303.WAV">
            <a:hlinkClick r:id="" action="ppaction://media"/>
          </p:cNvPr>
          <p:cNvPicPr>
            <a:picLocks noRot="1" noChangeAspect="1"/>
          </p:cNvPicPr>
          <p:nvPr>
            <a:wavAudioFile r:embed="rId1" name="~PP1303.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51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62500" lnSpcReduction="2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solidFill>
                  <a:schemeClr val="bg2">
                    <a:lumMod val="50000"/>
                  </a:schemeClr>
                </a:solidFill>
              </a:rPr>
              <a:t>An injectable medication that is the treatment of choice for anaphylactic reactions</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It quickly constricts blood vessels, raising blood pressure</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It relaxes smooth muscles in the lungs to improve breathing</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It will increase the heart rate </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It works quickly to reverse the hives and swelling around the face and lip</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Effects last up to 15 minutes</a:t>
            </a:r>
          </a:p>
          <a:p>
            <a:pPr marL="365760" indent="-256032" fontAlgn="auto">
              <a:spcAft>
                <a:spcPts val="0"/>
              </a:spcAft>
              <a:buFont typeface="Wingdings 3"/>
              <a:buChar char=""/>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There are no contraindications to the use of epinephrine for a potentially life-threatening allergic reaction</a:t>
            </a:r>
            <a:endParaRPr lang="en-US" dirty="0">
              <a:solidFill>
                <a:schemeClr val="bg2">
                  <a:lumMod val="50000"/>
                </a:schemeClr>
              </a:solidFill>
            </a:endParaRPr>
          </a:p>
        </p:txBody>
      </p:sp>
      <p:sp>
        <p:nvSpPr>
          <p:cNvPr id="2150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52640AF-37B4-4A2F-8516-24027AEA51F7}" type="slidenum">
              <a:rPr lang="en-US"/>
              <a:pPr fontAlgn="base">
                <a:spcBef>
                  <a:spcPct val="0"/>
                </a:spcBef>
                <a:spcAft>
                  <a:spcPct val="0"/>
                </a:spcAft>
              </a:pPr>
              <a:t>13</a:t>
            </a:fld>
            <a:endParaRPr lang="en-US"/>
          </a:p>
        </p:txBody>
      </p:sp>
      <p:sp>
        <p:nvSpPr>
          <p:cNvPr id="2" name="Title 1"/>
          <p:cNvSpPr>
            <a:spLocks noGrp="1"/>
          </p:cNvSpPr>
          <p:nvPr>
            <p:ph type="title"/>
          </p:nvPr>
        </p:nvSpPr>
        <p:spPr/>
        <p:txBody>
          <a:bodyPr/>
          <a:lstStyle/>
          <a:p>
            <a:pPr fontAlgn="auto">
              <a:spcAft>
                <a:spcPts val="0"/>
              </a:spcAft>
              <a:defRPr/>
            </a:pPr>
            <a:r>
              <a:rPr lang="en-US" dirty="0" smtClean="0"/>
              <a:t>Epinephrine and how it works</a:t>
            </a:r>
            <a:endParaRPr lang="en-US" dirty="0"/>
          </a:p>
        </p:txBody>
      </p:sp>
      <p:pic>
        <p:nvPicPr>
          <p:cNvPr id="10" name="~PP920.WAV">
            <a:hlinkClick r:id="" action="ppaction://media"/>
          </p:cNvPr>
          <p:cNvPicPr>
            <a:picLocks noRot="1" noChangeAspect="1"/>
          </p:cNvPicPr>
          <p:nvPr>
            <a:wavAudioFile r:embed="rId1" name="~PP920.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lumMod val="85000"/>
            </a:schemeClr>
          </a:solidFill>
        </p:spPr>
        <p:style>
          <a:lnRef idx="2">
            <a:schemeClr val="dk1"/>
          </a:lnRef>
          <a:fillRef idx="1">
            <a:schemeClr val="lt1"/>
          </a:fillRef>
          <a:effectRef idx="0">
            <a:schemeClr val="dk1"/>
          </a:effectRef>
          <a:fontRef idx="minor">
            <a:schemeClr val="dk1"/>
          </a:fontRef>
        </p:style>
        <p:txBody>
          <a:bodyPr>
            <a:normAutofit/>
          </a:bodyPr>
          <a:lstStyle/>
          <a:p>
            <a:pPr marL="365760" indent="-256032" fontAlgn="auto">
              <a:spcAft>
                <a:spcPts val="0"/>
              </a:spcAft>
              <a:buFont typeface="Wingdings 3"/>
              <a:buChar char=""/>
              <a:defRPr/>
            </a:pPr>
            <a:r>
              <a:rPr lang="en-US" dirty="0" smtClean="0"/>
              <a:t>Symptoms indicative of Epinephrine treatment</a:t>
            </a:r>
          </a:p>
          <a:p>
            <a:pPr marL="621792" lvl="1" fontAlgn="auto">
              <a:spcBef>
                <a:spcPts val="324"/>
              </a:spcBef>
              <a:spcAft>
                <a:spcPts val="0"/>
              </a:spcAft>
              <a:buFont typeface="Verdana"/>
              <a:buChar char="◦"/>
              <a:defRPr/>
            </a:pPr>
            <a:r>
              <a:rPr lang="en-US" dirty="0" smtClean="0"/>
              <a:t>Hives spreading over the body</a:t>
            </a:r>
          </a:p>
          <a:p>
            <a:pPr marL="621792" lvl="1" fontAlgn="auto">
              <a:spcBef>
                <a:spcPts val="324"/>
              </a:spcBef>
              <a:spcAft>
                <a:spcPts val="0"/>
              </a:spcAft>
              <a:buFont typeface="Verdana"/>
              <a:buChar char="◦"/>
              <a:defRPr/>
            </a:pPr>
            <a:r>
              <a:rPr lang="en-US" dirty="0" smtClean="0"/>
              <a:t>Wheezing</a:t>
            </a:r>
          </a:p>
          <a:p>
            <a:pPr marL="621792" lvl="1" fontAlgn="auto">
              <a:spcBef>
                <a:spcPts val="324"/>
              </a:spcBef>
              <a:spcAft>
                <a:spcPts val="0"/>
              </a:spcAft>
              <a:buFont typeface="Verdana"/>
              <a:buChar char="◦"/>
              <a:defRPr/>
            </a:pPr>
            <a:r>
              <a:rPr lang="en-US" dirty="0" smtClean="0"/>
              <a:t>Difficulty swallowing or breathing</a:t>
            </a:r>
          </a:p>
          <a:p>
            <a:pPr marL="621792" lvl="1" fontAlgn="auto">
              <a:spcBef>
                <a:spcPts val="324"/>
              </a:spcBef>
              <a:spcAft>
                <a:spcPts val="0"/>
              </a:spcAft>
              <a:buFont typeface="Verdana"/>
              <a:buChar char="◦"/>
              <a:defRPr/>
            </a:pPr>
            <a:r>
              <a:rPr lang="en-US" dirty="0" smtClean="0"/>
              <a:t>Swelling in face or neck</a:t>
            </a:r>
          </a:p>
          <a:p>
            <a:pPr marL="621792" lvl="1" fontAlgn="auto">
              <a:spcBef>
                <a:spcPts val="324"/>
              </a:spcBef>
              <a:spcAft>
                <a:spcPts val="0"/>
              </a:spcAft>
              <a:buFont typeface="Verdana"/>
              <a:buChar char="◦"/>
              <a:defRPr/>
            </a:pPr>
            <a:r>
              <a:rPr lang="en-US" dirty="0" smtClean="0"/>
              <a:t>Tingling or swelling tongue</a:t>
            </a:r>
          </a:p>
          <a:p>
            <a:pPr marL="621792" lvl="1" fontAlgn="auto">
              <a:spcBef>
                <a:spcPts val="324"/>
              </a:spcBef>
              <a:spcAft>
                <a:spcPts val="0"/>
              </a:spcAft>
              <a:buFont typeface="Verdana"/>
              <a:buChar char="◦"/>
              <a:defRPr/>
            </a:pPr>
            <a:r>
              <a:rPr lang="en-US" dirty="0" smtClean="0"/>
              <a:t>Vomiting</a:t>
            </a:r>
          </a:p>
          <a:p>
            <a:pPr marL="621792" lvl="1" fontAlgn="auto">
              <a:spcBef>
                <a:spcPts val="324"/>
              </a:spcBef>
              <a:spcAft>
                <a:spcPts val="0"/>
              </a:spcAft>
              <a:buFont typeface="Verdana"/>
              <a:buChar char="◦"/>
              <a:defRPr/>
            </a:pPr>
            <a:r>
              <a:rPr lang="en-US" dirty="0" smtClean="0"/>
              <a:t>Signs of shock – paleness/gray color, clammy skin or loss of consciousness</a:t>
            </a:r>
          </a:p>
          <a:p>
            <a:pPr marL="621792" lvl="1" fontAlgn="auto">
              <a:spcBef>
                <a:spcPts val="324"/>
              </a:spcBef>
              <a:spcAft>
                <a:spcPts val="0"/>
              </a:spcAft>
              <a:buFont typeface="Verdana"/>
              <a:buNone/>
              <a:defRPr/>
            </a:pPr>
            <a:endParaRPr lang="en-US" dirty="0" smtClean="0"/>
          </a:p>
        </p:txBody>
      </p:sp>
      <p:sp>
        <p:nvSpPr>
          <p:cNvPr id="2253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8ADED76-92B5-41B8-BA33-706354F7A0A2}" type="slidenum">
              <a:rPr lang="en-US"/>
              <a:pPr fontAlgn="base">
                <a:spcBef>
                  <a:spcPct val="0"/>
                </a:spcBef>
                <a:spcAft>
                  <a:spcPct val="0"/>
                </a:spcAft>
              </a:pPr>
              <a:t>14</a:t>
            </a:fld>
            <a:endParaRPr lang="en-US"/>
          </a:p>
        </p:txBody>
      </p:sp>
      <p:sp>
        <p:nvSpPr>
          <p:cNvPr id="4" name="Title 3"/>
          <p:cNvSpPr>
            <a:spLocks noGrp="1"/>
          </p:cNvSpPr>
          <p:nvPr>
            <p:ph type="title"/>
          </p:nvPr>
        </p:nvSpPr>
        <p:spPr>
          <a:xfrm>
            <a:off x="457200" y="304800"/>
            <a:ext cx="8229600" cy="1143000"/>
          </a:xfrm>
          <a:solidFill>
            <a:schemeClr val="bg2"/>
          </a:solidFill>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en-US" dirty="0" smtClean="0">
                <a:solidFill>
                  <a:schemeClr val="bg2">
                    <a:lumMod val="50000"/>
                  </a:schemeClr>
                </a:solidFill>
              </a:rPr>
              <a:t>Symptoms &amp; Treatment</a:t>
            </a:r>
            <a:endParaRPr lang="en-US" dirty="0">
              <a:solidFill>
                <a:schemeClr val="bg2">
                  <a:lumMod val="50000"/>
                </a:schemeClr>
              </a:solidFill>
            </a:endParaRPr>
          </a:p>
        </p:txBody>
      </p:sp>
      <p:pic>
        <p:nvPicPr>
          <p:cNvPr id="8" name="~PP2672.WAV">
            <a:hlinkClick r:id="" action="ppaction://media"/>
          </p:cNvPr>
          <p:cNvPicPr>
            <a:picLocks noRot="1" noChangeAspect="1"/>
          </p:cNvPicPr>
          <p:nvPr>
            <a:wavAudioFile r:embed="rId1" name="~PP2672.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86262"/>
          </a:xfrm>
          <a:solidFill>
            <a:schemeClr val="bg1">
              <a:lumMod val="8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365760" indent="-256032" fontAlgn="auto">
              <a:spcAft>
                <a:spcPts val="0"/>
              </a:spcAft>
              <a:buFont typeface="Wingdings 3"/>
              <a:buChar char=""/>
              <a:defRPr/>
            </a:pPr>
            <a:r>
              <a:rPr lang="en-US" dirty="0" smtClean="0"/>
              <a:t>Anaphylaxis may occur in the absence of any skin symptoms such as itching or hives.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Fatal anaphylaxis is more common in children who present with respiratory symptoms, or GI symptoms such as abdominal pain, nausea or vomiting.  </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Always err on the side of caution – if in doubt give epinephrine!</a:t>
            </a:r>
            <a:endParaRPr lang="en-US" dirty="0"/>
          </a:p>
        </p:txBody>
      </p:sp>
      <p:sp>
        <p:nvSpPr>
          <p:cNvPr id="2355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11CD83-B620-4EF0-AB7C-638823E9FA18}" type="slidenum">
              <a:rPr lang="en-US"/>
              <a:pPr fontAlgn="base">
                <a:spcBef>
                  <a:spcPct val="0"/>
                </a:spcBef>
                <a:spcAft>
                  <a:spcPct val="0"/>
                </a:spcAft>
              </a:pPr>
              <a:t>15</a:t>
            </a:fld>
            <a:endParaRPr lang="en-US"/>
          </a:p>
        </p:txBody>
      </p:sp>
      <p:sp>
        <p:nvSpPr>
          <p:cNvPr id="4" name="Title 3"/>
          <p:cNvSpPr>
            <a:spLocks noGrp="1"/>
          </p:cNvSpPr>
          <p:nvPr>
            <p:ph type="title"/>
          </p:nvPr>
        </p:nvSpPr>
        <p:spPr>
          <a:solidFill>
            <a:schemeClr val="bg2"/>
          </a:solidFill>
        </p:spPr>
        <p:style>
          <a:lnRef idx="2">
            <a:schemeClr val="dk1"/>
          </a:lnRef>
          <a:fillRef idx="1">
            <a:schemeClr val="lt1"/>
          </a:fillRef>
          <a:effectRef idx="0">
            <a:schemeClr val="dk1"/>
          </a:effectRef>
          <a:fontRef idx="minor">
            <a:schemeClr val="dk1"/>
          </a:fontRef>
        </p:style>
        <p:txBody>
          <a:bodyPr/>
          <a:lstStyle/>
          <a:p>
            <a:pPr fontAlgn="auto">
              <a:spcAft>
                <a:spcPts val="0"/>
              </a:spcAft>
              <a:defRPr/>
            </a:pPr>
            <a:r>
              <a:rPr lang="en-US" dirty="0" smtClean="0"/>
              <a:t>Symptoms &amp; Treatment Con’t</a:t>
            </a:r>
            <a:endParaRPr lang="en-US" dirty="0"/>
          </a:p>
        </p:txBody>
      </p:sp>
      <p:pic>
        <p:nvPicPr>
          <p:cNvPr id="6" name="~PP721.WAV">
            <a:hlinkClick r:id="" action="ppaction://media"/>
          </p:cNvPr>
          <p:cNvPicPr>
            <a:picLocks noRot="1" noChangeAspect="1"/>
          </p:cNvPicPr>
          <p:nvPr>
            <a:wavAudioFile r:embed="rId1" name="~PP721.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11D65D-6F1D-49AE-917B-3C644CD0352E}" type="slidenum">
              <a:rPr lang="en-US"/>
              <a:pPr fontAlgn="base">
                <a:spcBef>
                  <a:spcPct val="0"/>
                </a:spcBef>
                <a:spcAft>
                  <a:spcPct val="0"/>
                </a:spcAft>
              </a:pPr>
              <a:t>16</a:t>
            </a:fld>
            <a:endParaRPr lang="en-US"/>
          </a:p>
        </p:txBody>
      </p:sp>
      <p:sp>
        <p:nvSpPr>
          <p:cNvPr id="3" name="Title 2"/>
          <p:cNvSpPr>
            <a:spLocks noGrp="1"/>
          </p:cNvSpPr>
          <p:nvPr>
            <p:ph type="title"/>
          </p:nvPr>
        </p:nvSpPr>
        <p:spPr/>
        <p:txBody>
          <a:bodyPr/>
          <a:lstStyle/>
          <a:p>
            <a:pPr algn="ctr" fontAlgn="auto">
              <a:spcAft>
                <a:spcPts val="0"/>
              </a:spcAft>
              <a:defRPr/>
            </a:pPr>
            <a:r>
              <a:rPr lang="en-US" dirty="0" smtClean="0">
                <a:solidFill>
                  <a:srgbClr val="FF0000"/>
                </a:solidFill>
              </a:rPr>
              <a:t>Is the student in a B.I.N.D.?</a:t>
            </a:r>
            <a:endParaRPr lang="en-US" dirty="0">
              <a:solidFill>
                <a:srgbClr val="FF0000"/>
              </a:solidFill>
            </a:endParaRPr>
          </a:p>
        </p:txBody>
      </p:sp>
      <p:sp>
        <p:nvSpPr>
          <p:cNvPr id="4" name="TextBox 3"/>
          <p:cNvSpPr txBox="1"/>
          <p:nvPr/>
        </p:nvSpPr>
        <p:spPr>
          <a:xfrm>
            <a:off x="1981200" y="1295400"/>
            <a:ext cx="4953000" cy="1200150"/>
          </a:xfrm>
          <a:prstGeom prst="rect">
            <a:avLst/>
          </a:prstGeom>
          <a:noFill/>
        </p:spPr>
        <p:txBody>
          <a:bodyPr>
            <a:spAutoFit/>
          </a:bodyPr>
          <a:lstStyle/>
          <a:p>
            <a:pPr algn="ctr" fontAlgn="auto">
              <a:spcBef>
                <a:spcPts val="0"/>
              </a:spcBef>
              <a:spcAft>
                <a:spcPts val="0"/>
              </a:spcAft>
              <a:defRPr/>
            </a:pPr>
            <a:r>
              <a:rPr lang="en-US" sz="3600" b="1" dirty="0">
                <a:solidFill>
                  <a:schemeClr val="tx2">
                    <a:lumMod val="75000"/>
                  </a:schemeClr>
                </a:solidFill>
                <a:latin typeface="+mn-lt"/>
              </a:rPr>
              <a:t>Acronym: “B.I.N.D.”</a:t>
            </a:r>
          </a:p>
          <a:p>
            <a:pPr algn="ctr" fontAlgn="auto">
              <a:spcBef>
                <a:spcPts val="0"/>
              </a:spcBef>
              <a:spcAft>
                <a:spcPts val="0"/>
              </a:spcAft>
              <a:defRPr/>
            </a:pPr>
            <a:endParaRPr lang="en-US" dirty="0">
              <a:latin typeface="+mn-lt"/>
            </a:endParaRPr>
          </a:p>
          <a:p>
            <a:pPr algn="ctr" fontAlgn="auto">
              <a:spcBef>
                <a:spcPts val="0"/>
              </a:spcBef>
              <a:spcAft>
                <a:spcPts val="0"/>
              </a:spcAft>
              <a:defRPr/>
            </a:pPr>
            <a:endParaRPr lang="en-US" dirty="0">
              <a:latin typeface="+mn-lt"/>
            </a:endParaRPr>
          </a:p>
        </p:txBody>
      </p:sp>
      <p:sp>
        <p:nvSpPr>
          <p:cNvPr id="24581" name="TextBox 4"/>
          <p:cNvSpPr txBox="1">
            <a:spLocks noChangeArrowheads="1"/>
          </p:cNvSpPr>
          <p:nvPr/>
        </p:nvSpPr>
        <p:spPr bwMode="auto">
          <a:xfrm>
            <a:off x="1600200" y="2514600"/>
            <a:ext cx="7086600" cy="2554288"/>
          </a:xfrm>
          <a:prstGeom prst="rect">
            <a:avLst/>
          </a:prstGeom>
          <a:noFill/>
          <a:ln w="9525">
            <a:noFill/>
            <a:miter lim="800000"/>
            <a:headEnd/>
            <a:tailEnd/>
          </a:ln>
        </p:spPr>
        <p:txBody>
          <a:bodyPr>
            <a:spAutoFit/>
          </a:bodyPr>
          <a:lstStyle/>
          <a:p>
            <a:pPr>
              <a:buFont typeface="Arial" charset="0"/>
              <a:buChar char="•"/>
            </a:pPr>
            <a:r>
              <a:rPr lang="en-US" sz="2800">
                <a:latin typeface="Lucida Sans Unicode" pitchFamily="34" charset="0"/>
              </a:rPr>
              <a:t> </a:t>
            </a:r>
            <a:r>
              <a:rPr lang="en-US" sz="3200" b="1">
                <a:solidFill>
                  <a:srgbClr val="FF0000"/>
                </a:solidFill>
                <a:latin typeface="Lucida Sans Unicode" pitchFamily="34" charset="0"/>
              </a:rPr>
              <a:t>B</a:t>
            </a:r>
            <a:r>
              <a:rPr lang="en-US" sz="3200">
                <a:latin typeface="Lucida Sans Unicode" pitchFamily="34" charset="0"/>
              </a:rPr>
              <a:t> = breathing is difficult, throat 	or chest is tight</a:t>
            </a:r>
          </a:p>
          <a:p>
            <a:pPr>
              <a:buFont typeface="Arial" charset="0"/>
              <a:buChar char="•"/>
            </a:pPr>
            <a:r>
              <a:rPr lang="en-US" sz="3200">
                <a:latin typeface="Lucida Sans Unicode" pitchFamily="34" charset="0"/>
              </a:rPr>
              <a:t> </a:t>
            </a:r>
            <a:r>
              <a:rPr lang="en-US" sz="3200" b="1">
                <a:solidFill>
                  <a:srgbClr val="FF0000"/>
                </a:solidFill>
                <a:latin typeface="Lucida Sans Unicode" pitchFamily="34" charset="0"/>
              </a:rPr>
              <a:t>I</a:t>
            </a:r>
            <a:r>
              <a:rPr lang="en-US" sz="3200">
                <a:latin typeface="Lucida Sans Unicode" pitchFamily="34" charset="0"/>
              </a:rPr>
              <a:t> =	itchy lips, hives, swelling</a:t>
            </a:r>
          </a:p>
          <a:p>
            <a:pPr>
              <a:buFont typeface="Arial" charset="0"/>
              <a:buChar char="•"/>
            </a:pPr>
            <a:r>
              <a:rPr lang="en-US" sz="3200">
                <a:latin typeface="Lucida Sans Unicode" pitchFamily="34" charset="0"/>
              </a:rPr>
              <a:t> </a:t>
            </a:r>
            <a:r>
              <a:rPr lang="en-US" sz="3200" b="1">
                <a:solidFill>
                  <a:srgbClr val="FF0000"/>
                </a:solidFill>
                <a:latin typeface="Lucida Sans Unicode" pitchFamily="34" charset="0"/>
              </a:rPr>
              <a:t>N</a:t>
            </a:r>
            <a:r>
              <a:rPr lang="en-US" sz="3200">
                <a:latin typeface="Lucida Sans Unicode" pitchFamily="34" charset="0"/>
              </a:rPr>
              <a:t> = nausea, vomiting</a:t>
            </a:r>
          </a:p>
          <a:p>
            <a:pPr>
              <a:buFont typeface="Arial" charset="0"/>
              <a:buChar char="•"/>
            </a:pPr>
            <a:r>
              <a:rPr lang="en-US" sz="3200">
                <a:latin typeface="Lucida Sans Unicode" pitchFamily="34" charset="0"/>
              </a:rPr>
              <a:t> </a:t>
            </a:r>
            <a:r>
              <a:rPr lang="en-US" sz="3200" b="1">
                <a:solidFill>
                  <a:srgbClr val="FF0000"/>
                </a:solidFill>
                <a:latin typeface="Lucida Sans Unicode" pitchFamily="34" charset="0"/>
              </a:rPr>
              <a:t>D</a:t>
            </a:r>
            <a:r>
              <a:rPr lang="en-US" sz="3200">
                <a:latin typeface="Lucida Sans Unicode" pitchFamily="34" charset="0"/>
              </a:rPr>
              <a:t> = dizzy, unsteady, confused</a:t>
            </a:r>
          </a:p>
        </p:txBody>
      </p:sp>
      <p:pic>
        <p:nvPicPr>
          <p:cNvPr id="6" name="~PP1281.WAV">
            <a:hlinkClick r:id="" action="ppaction://media"/>
          </p:cNvPr>
          <p:cNvPicPr>
            <a:picLocks noRot="1" noChangeAspect="1"/>
          </p:cNvPicPr>
          <p:nvPr>
            <a:wavAudioFile r:embed="rId1" name="~PP1281.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114800"/>
          </a:xfrm>
          <a:solidFill>
            <a:schemeClr val="bg2"/>
          </a:solidFill>
        </p:spPr>
        <p:txBody>
          <a:bodyPr>
            <a:normAutofit fontScale="85000" lnSpcReduction="20000"/>
          </a:bodyPr>
          <a:lstStyle/>
          <a:p>
            <a:pPr marL="365760" indent="-256032" fontAlgn="auto">
              <a:spcAft>
                <a:spcPts val="0"/>
              </a:spcAft>
              <a:buFont typeface="Wingdings 3"/>
              <a:buChar char=""/>
              <a:defRPr/>
            </a:pPr>
            <a:r>
              <a:rPr lang="en-US" dirty="0" smtClean="0"/>
              <a:t>Children have unique ways of describing their experiences and perceptions, including allergic reactions.  </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Precious time is lost when adults do not immediately recognize that a reaction is occurring or don’t understand what the children might be telling them.</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Know that sometimes children, especially very young ones, will put their hands in their mouths, or pull or scratch at their tongues, in response to a reaction.  Children’s voices may become hoarse or squeaky, and the may slur their words.</a:t>
            </a:r>
          </a:p>
        </p:txBody>
      </p:sp>
      <p:sp>
        <p:nvSpPr>
          <p:cNvPr id="2560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580AFD-C48A-4962-9510-0E14D424094D}" type="slidenum">
              <a:rPr lang="en-US"/>
              <a:pPr fontAlgn="base">
                <a:spcBef>
                  <a:spcPct val="0"/>
                </a:spcBef>
                <a:spcAft>
                  <a:spcPct val="0"/>
                </a:spcAft>
              </a:pPr>
              <a:t>17</a:t>
            </a:fld>
            <a:endParaRPr lang="en-US"/>
          </a:p>
        </p:txBody>
      </p:sp>
      <p:sp>
        <p:nvSpPr>
          <p:cNvPr id="4" name="Title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Aft>
                <a:spcPts val="0"/>
              </a:spcAft>
              <a:defRPr/>
            </a:pPr>
            <a:r>
              <a:rPr lang="en-US" sz="5400" dirty="0" smtClean="0"/>
              <a:t>In Their Own Words…</a:t>
            </a:r>
            <a:endParaRPr lang="en-US" sz="5400" dirty="0"/>
          </a:p>
        </p:txBody>
      </p:sp>
      <p:pic>
        <p:nvPicPr>
          <p:cNvPr id="8" name="~PP502.WAV">
            <a:hlinkClick r:id="" action="ppaction://media"/>
          </p:cNvPr>
          <p:cNvPicPr>
            <a:picLocks noRot="1" noChangeAspect="1"/>
          </p:cNvPicPr>
          <p:nvPr>
            <a:wavAudioFile r:embed="rId1" name="~PP502.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005263"/>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365760" indent="-256032" fontAlgn="auto">
              <a:spcAft>
                <a:spcPts val="0"/>
              </a:spcAft>
              <a:buFont typeface="Wingdings" pitchFamily="2" charset="2"/>
              <a:buChar char="v"/>
              <a:defRPr/>
            </a:pPr>
            <a:r>
              <a:rPr lang="en-US" dirty="0" smtClean="0"/>
              <a:t> 	This food’s too spicy</a:t>
            </a:r>
          </a:p>
          <a:p>
            <a:pPr marL="365760" indent="-256032" fontAlgn="auto">
              <a:spcAft>
                <a:spcPts val="0"/>
              </a:spcAft>
              <a:buFont typeface="Wingdings" pitchFamily="2" charset="2"/>
              <a:buChar char="v"/>
              <a:defRPr/>
            </a:pPr>
            <a:r>
              <a:rPr lang="en-US" dirty="0" smtClean="0"/>
              <a:t> 	My tongue is hot (or burning)</a:t>
            </a:r>
          </a:p>
          <a:p>
            <a:pPr marL="365760" indent="-256032" fontAlgn="auto">
              <a:spcAft>
                <a:spcPts val="0"/>
              </a:spcAft>
              <a:buFont typeface="Wingdings" pitchFamily="2" charset="2"/>
              <a:buChar char="v"/>
              <a:defRPr/>
            </a:pPr>
            <a:r>
              <a:rPr lang="en-US" dirty="0" smtClean="0"/>
              <a:t> 	It feels like something’s poking my tongue</a:t>
            </a:r>
          </a:p>
          <a:p>
            <a:pPr marL="365760" indent="-256032" fontAlgn="auto">
              <a:spcAft>
                <a:spcPts val="0"/>
              </a:spcAft>
              <a:buFont typeface="Wingdings" pitchFamily="2" charset="2"/>
              <a:buChar char="v"/>
              <a:defRPr/>
            </a:pPr>
            <a:r>
              <a:rPr lang="en-US" dirty="0" smtClean="0"/>
              <a:t> 	My tongue itches</a:t>
            </a:r>
          </a:p>
          <a:p>
            <a:pPr marL="365760" indent="-256032" fontAlgn="auto">
              <a:spcAft>
                <a:spcPts val="0"/>
              </a:spcAft>
              <a:buFont typeface="Wingdings" pitchFamily="2" charset="2"/>
              <a:buChar char="v"/>
              <a:defRPr/>
            </a:pPr>
            <a:r>
              <a:rPr lang="en-US" dirty="0" smtClean="0"/>
              <a:t> 	It (my tongue) feels like there is hair on it</a:t>
            </a:r>
          </a:p>
          <a:p>
            <a:pPr marL="365760" indent="-256032" fontAlgn="auto">
              <a:spcAft>
                <a:spcPts val="0"/>
              </a:spcAft>
              <a:buFont typeface="Wingdings" pitchFamily="2" charset="2"/>
              <a:buChar char="v"/>
              <a:defRPr/>
            </a:pPr>
            <a:r>
              <a:rPr lang="en-US" dirty="0" smtClean="0"/>
              <a:t> 	My mouth feels funny</a:t>
            </a:r>
          </a:p>
          <a:p>
            <a:pPr marL="365760" indent="-256032" fontAlgn="auto">
              <a:spcAft>
                <a:spcPts val="0"/>
              </a:spcAft>
              <a:buFont typeface="Wingdings" pitchFamily="2" charset="2"/>
              <a:buChar char="v"/>
              <a:defRPr/>
            </a:pPr>
            <a:r>
              <a:rPr lang="en-US" dirty="0" smtClean="0"/>
              <a:t> 	There’s a frog in my throat</a:t>
            </a:r>
          </a:p>
          <a:p>
            <a:pPr marL="365760" indent="-256032" fontAlgn="auto">
              <a:spcAft>
                <a:spcPts val="0"/>
              </a:spcAft>
              <a:buFont typeface="Wingdings" pitchFamily="2" charset="2"/>
              <a:buChar char="v"/>
              <a:defRPr/>
            </a:pPr>
            <a:r>
              <a:rPr lang="en-US" dirty="0" smtClean="0"/>
              <a:t> 	There’s something stuck in my throat</a:t>
            </a:r>
          </a:p>
          <a:p>
            <a:pPr marL="365760" indent="-256032" fontAlgn="auto">
              <a:spcAft>
                <a:spcPts val="0"/>
              </a:spcAft>
              <a:buFont typeface="Wingdings" pitchFamily="2" charset="2"/>
              <a:buChar char="v"/>
              <a:defRPr/>
            </a:pPr>
            <a:r>
              <a:rPr lang="en-US" dirty="0" smtClean="0"/>
              <a:t> 	My tongue feels full (or heavy)</a:t>
            </a:r>
          </a:p>
          <a:p>
            <a:pPr marL="365760" indent="-256032" fontAlgn="auto">
              <a:spcAft>
                <a:spcPts val="0"/>
              </a:spcAft>
              <a:buFont typeface="Wingdings" pitchFamily="2" charset="2"/>
              <a:buChar char="v"/>
              <a:defRPr/>
            </a:pPr>
            <a:r>
              <a:rPr lang="en-US" dirty="0" smtClean="0"/>
              <a:t> 	My lips feel tight</a:t>
            </a:r>
          </a:p>
          <a:p>
            <a:pPr marL="365760" indent="-256032" fontAlgn="auto">
              <a:spcAft>
                <a:spcPts val="0"/>
              </a:spcAft>
              <a:buFont typeface="Wingdings" pitchFamily="2" charset="2"/>
              <a:buChar char="v"/>
              <a:defRPr/>
            </a:pPr>
            <a:r>
              <a:rPr lang="en-US" dirty="0" smtClean="0"/>
              <a:t> 	It feels like there are bugs in there (to 	describe itchy ears)</a:t>
            </a:r>
          </a:p>
          <a:p>
            <a:pPr marL="365760" indent="-256032" fontAlgn="auto">
              <a:spcAft>
                <a:spcPts val="0"/>
              </a:spcAft>
              <a:buFont typeface="Wingdings" pitchFamily="2" charset="2"/>
              <a:buChar char="v"/>
              <a:defRPr/>
            </a:pPr>
            <a:r>
              <a:rPr lang="en-US" dirty="0" smtClean="0"/>
              <a:t> 	It (my throat) feels thick</a:t>
            </a:r>
          </a:p>
          <a:p>
            <a:pPr marL="365760" indent="-256032" fontAlgn="auto">
              <a:spcAft>
                <a:spcPts val="0"/>
              </a:spcAft>
              <a:buFont typeface="Wingdings" pitchFamily="2" charset="2"/>
              <a:buChar char="v"/>
              <a:defRPr/>
            </a:pPr>
            <a:r>
              <a:rPr lang="en-US" dirty="0" smtClean="0"/>
              <a:t> 	It feels like a bump is on the back of my tongue (throat)</a:t>
            </a:r>
          </a:p>
          <a:p>
            <a:pPr marL="365760" indent="-256032" fontAlgn="auto">
              <a:spcAft>
                <a:spcPts val="0"/>
              </a:spcAft>
              <a:buFont typeface="Wingdings 3"/>
              <a:buNone/>
              <a:defRPr/>
            </a:pPr>
            <a:endParaRPr lang="en-US" dirty="0" smtClean="0"/>
          </a:p>
        </p:txBody>
      </p:sp>
      <p:sp>
        <p:nvSpPr>
          <p:cNvPr id="2662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91B545F-3584-49ED-8966-83DB291031EE}" type="slidenum">
              <a:rPr lang="en-US"/>
              <a:pPr fontAlgn="base">
                <a:spcBef>
                  <a:spcPct val="0"/>
                </a:spcBef>
                <a:spcAft>
                  <a:spcPct val="0"/>
                </a:spcAft>
              </a:pPr>
              <a:t>18</a:t>
            </a:fld>
            <a:endParaRPr lang="en-US"/>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en-US" dirty="0" smtClean="0"/>
              <a:t>Examples of Their Own Words…</a:t>
            </a:r>
            <a:endParaRPr lang="en-US" dirty="0"/>
          </a:p>
        </p:txBody>
      </p:sp>
      <p:pic>
        <p:nvPicPr>
          <p:cNvPr id="5" name="~PP464.WAV">
            <a:hlinkClick r:id="" action="ppaction://media"/>
          </p:cNvPr>
          <p:cNvPicPr>
            <a:picLocks noRot="1" noChangeAspect="1"/>
          </p:cNvPicPr>
          <p:nvPr>
            <a:wavAudioFile r:embed="rId1" name="~PP464.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4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fontAlgn="auto">
              <a:spcAft>
                <a:spcPts val="0"/>
              </a:spcAft>
              <a:defRPr/>
            </a:pPr>
            <a:r>
              <a:rPr lang="en-US" dirty="0" smtClean="0"/>
              <a:t>Steps in EpiPen Administration</a:t>
            </a:r>
            <a:endParaRPr lang="en-US" dirty="0"/>
          </a:p>
        </p:txBody>
      </p:sp>
      <p:sp>
        <p:nvSpPr>
          <p:cNvPr id="27651" name="Text Placeholder 6"/>
          <p:cNvSpPr>
            <a:spLocks noGrp="1"/>
          </p:cNvSpPr>
          <p:nvPr>
            <p:ph type="body" idx="1"/>
          </p:nvPr>
        </p:nvSpPr>
        <p:spPr>
          <a:xfrm>
            <a:off x="4648200" y="5791200"/>
            <a:ext cx="4040188" cy="762000"/>
          </a:xfrm>
        </p:spPr>
        <p:txBody>
          <a:bodyPr/>
          <a:lstStyle/>
          <a:p>
            <a:r>
              <a:rPr lang="en-US" sz="3200" smtClean="0"/>
              <a:t>Call 911…</a:t>
            </a:r>
          </a:p>
        </p:txBody>
      </p:sp>
      <p:sp>
        <p:nvSpPr>
          <p:cNvPr id="9" name="Text Placeholder 8"/>
          <p:cNvSpPr>
            <a:spLocks noGrp="1"/>
          </p:cNvSpPr>
          <p:nvPr>
            <p:ph type="body" sz="half" idx="3"/>
          </p:nvPr>
        </p:nvSpPr>
        <p:spPr>
          <a:xfrm>
            <a:off x="304800" y="4495800"/>
            <a:ext cx="4041775" cy="762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fontAlgn="auto">
              <a:spcAft>
                <a:spcPts val="0"/>
              </a:spcAft>
              <a:buFont typeface="Wingdings 3"/>
              <a:buNone/>
              <a:defRPr/>
            </a:pPr>
            <a:r>
              <a:rPr lang="en-US" sz="3200" dirty="0" smtClean="0"/>
              <a:t>Breathe…</a:t>
            </a:r>
            <a:endParaRPr lang="en-US" sz="3200" dirty="0"/>
          </a:p>
        </p:txBody>
      </p:sp>
      <p:sp>
        <p:nvSpPr>
          <p:cNvPr id="8" name="Content Placeholder 7"/>
          <p:cNvSpPr>
            <a:spLocks noGrp="1"/>
          </p:cNvSpPr>
          <p:nvPr>
            <p:ph sz="quarter" idx="2"/>
          </p:nvPr>
        </p:nvSpPr>
        <p:spPr>
          <a:xfrm>
            <a:off x="304800" y="2286000"/>
            <a:ext cx="4040188" cy="1527175"/>
          </a:xfrm>
        </p:spPr>
        <p:style>
          <a:lnRef idx="2">
            <a:schemeClr val="dk1"/>
          </a:lnRef>
          <a:fillRef idx="1">
            <a:schemeClr val="lt1"/>
          </a:fillRef>
          <a:effectRef idx="0">
            <a:schemeClr val="dk1"/>
          </a:effectRef>
          <a:fontRef idx="minor">
            <a:schemeClr val="dk1"/>
          </a:fontRef>
        </p:style>
        <p:txBody>
          <a:bodyPr>
            <a:normAutofit/>
          </a:bodyPr>
          <a:lstStyle/>
          <a:p>
            <a:pPr marL="365760" indent="-256032" fontAlgn="auto">
              <a:spcAft>
                <a:spcPts val="0"/>
              </a:spcAft>
              <a:buFont typeface="Wingdings 3"/>
              <a:buChar char=""/>
              <a:defRPr/>
            </a:pPr>
            <a:r>
              <a:rPr lang="en-US" dirty="0" smtClean="0"/>
              <a:t>Have student lie down</a:t>
            </a:r>
          </a:p>
          <a:p>
            <a:pPr marL="365760" indent="-256032" fontAlgn="auto">
              <a:spcAft>
                <a:spcPts val="0"/>
              </a:spcAft>
              <a:buFont typeface="Wingdings 3"/>
              <a:buChar char=""/>
              <a:defRPr/>
            </a:pPr>
            <a:r>
              <a:rPr lang="en-US" dirty="0" smtClean="0"/>
              <a:t>Look at the directions on the EpiPen</a:t>
            </a:r>
            <a:endParaRPr lang="en-US" dirty="0"/>
          </a:p>
        </p:txBody>
      </p:sp>
      <p:sp>
        <p:nvSpPr>
          <p:cNvPr id="10" name="Content Placeholder 9"/>
          <p:cNvSpPr>
            <a:spLocks noGrp="1"/>
          </p:cNvSpPr>
          <p:nvPr>
            <p:ph sz="quarter" idx="4"/>
          </p:nvPr>
        </p:nvSpPr>
        <p:spPr>
          <a:xfrm>
            <a:off x="4648200" y="1524000"/>
            <a:ext cx="4041775" cy="41148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365760" indent="-256032" fontAlgn="auto">
              <a:spcAft>
                <a:spcPts val="0"/>
              </a:spcAft>
              <a:buFont typeface="Wingdings 3"/>
              <a:buChar char=""/>
              <a:defRPr/>
            </a:pPr>
            <a:r>
              <a:rPr lang="en-US" dirty="0" smtClean="0"/>
              <a:t>Form fist around auto-injector (</a:t>
            </a:r>
            <a:r>
              <a:rPr lang="en-US" sz="1800" dirty="0" smtClean="0"/>
              <a:t>black tip down</a:t>
            </a:r>
            <a:r>
              <a:rPr lang="en-US" dirty="0" smtClean="0"/>
              <a:t>)</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With your other hand, pull off gray cap.</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Hold black tip near outer thigh</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Swing and jab firmly into outer thigh so auto-injector is at 90</a:t>
            </a:r>
            <a:r>
              <a:rPr lang="en-US" dirty="0" smtClean="0">
                <a:latin typeface="Agency FB"/>
              </a:rPr>
              <a:t>˚ </a:t>
            </a:r>
            <a:r>
              <a:rPr lang="en-US" dirty="0" smtClean="0">
                <a:latin typeface="+mj-lt"/>
              </a:rPr>
              <a:t>to thigh</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If a click is heard then EpiPen is engaged, hold for 10 seconds</a:t>
            </a:r>
            <a:endParaRPr lang="en-US" dirty="0"/>
          </a:p>
        </p:txBody>
      </p:sp>
      <p:sp>
        <p:nvSpPr>
          <p:cNvPr id="276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BBC0F07-510D-4EB8-A2ED-54EB578D62CA}" type="slidenum">
              <a:rPr lang="en-US"/>
              <a:pPr fontAlgn="base">
                <a:spcBef>
                  <a:spcPct val="0"/>
                </a:spcBef>
                <a:spcAft>
                  <a:spcPct val="0"/>
                </a:spcAft>
              </a:pPr>
              <a:t>19</a:t>
            </a:fld>
            <a:endParaRPr lang="en-US"/>
          </a:p>
        </p:txBody>
      </p:sp>
      <p:pic>
        <p:nvPicPr>
          <p:cNvPr id="11" name="~PP2551.WAV">
            <a:hlinkClick r:id="" action="ppaction://media"/>
          </p:cNvPr>
          <p:cNvPicPr>
            <a:picLocks noRot="1" noChangeAspect="1"/>
          </p:cNvPicPr>
          <p:nvPr>
            <a:wavAudioFile r:embed="rId1" name="~PP2551.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4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77500" lnSpcReduction="20000"/>
          </a:bodyPr>
          <a:lstStyle/>
          <a:p>
            <a:pPr marL="365760" indent="-256032" fontAlgn="auto">
              <a:spcAft>
                <a:spcPts val="0"/>
              </a:spcAft>
              <a:buFont typeface="Wingdings 3"/>
              <a:buNone/>
              <a:defRPr/>
            </a:pPr>
            <a:r>
              <a:rPr lang="en-US" sz="2800" b="1" dirty="0" smtClean="0">
                <a:solidFill>
                  <a:schemeClr val="bg1">
                    <a:lumMod val="75000"/>
                    <a:lumOff val="25000"/>
                  </a:schemeClr>
                </a:solidFill>
              </a:rPr>
              <a:t>After completion of the annual review and Epi-pen administration yoll:</a:t>
            </a:r>
          </a:p>
          <a:p>
            <a:pPr marL="365760" indent="-256032" fontAlgn="auto">
              <a:spcAft>
                <a:spcPts val="0"/>
              </a:spcAft>
              <a:buFont typeface="Wingdings 3"/>
              <a:buNone/>
              <a:defRPr/>
            </a:pPr>
            <a:endParaRPr lang="en-US" sz="2800" dirty="0" smtClean="0"/>
          </a:p>
          <a:p>
            <a:pPr marL="365760" indent="-256032" fontAlgn="auto">
              <a:spcAft>
                <a:spcPts val="0"/>
              </a:spcAft>
              <a:buFont typeface="Arial" charset="0"/>
              <a:buChar char="•"/>
              <a:defRPr/>
            </a:pPr>
            <a:r>
              <a:rPr lang="en-US" sz="2800" dirty="0" smtClean="0">
                <a:solidFill>
                  <a:schemeClr val="bg2">
                    <a:lumMod val="50000"/>
                  </a:schemeClr>
                </a:solidFill>
              </a:rPr>
              <a:t>Have an understanding of allergies</a:t>
            </a:r>
          </a:p>
          <a:p>
            <a:pPr marL="365760" indent="-256032" fontAlgn="auto">
              <a:spcAft>
                <a:spcPts val="0"/>
              </a:spcAft>
              <a:buFont typeface="Wingdings 3"/>
              <a:buNone/>
              <a:defRPr/>
            </a:pPr>
            <a:endParaRPr lang="en-US" sz="2800" dirty="0" smtClean="0">
              <a:solidFill>
                <a:schemeClr val="bg2">
                  <a:lumMod val="50000"/>
                </a:schemeClr>
              </a:solidFill>
            </a:endParaRPr>
          </a:p>
          <a:p>
            <a:pPr marL="365760" indent="-256032" fontAlgn="auto">
              <a:spcAft>
                <a:spcPts val="0"/>
              </a:spcAft>
              <a:buFont typeface="Arial" charset="0"/>
              <a:buChar char="•"/>
              <a:defRPr/>
            </a:pPr>
            <a:r>
              <a:rPr lang="en-US" sz="2800" dirty="0" smtClean="0">
                <a:solidFill>
                  <a:schemeClr val="bg2">
                    <a:lumMod val="50000"/>
                  </a:schemeClr>
                </a:solidFill>
              </a:rPr>
              <a:t>Have an understanding of anaphylactic process</a:t>
            </a:r>
          </a:p>
          <a:p>
            <a:pPr marL="365760" indent="-256032" fontAlgn="auto">
              <a:spcAft>
                <a:spcPts val="0"/>
              </a:spcAft>
              <a:buFont typeface="Arial" charset="0"/>
              <a:buChar char="•"/>
              <a:defRPr/>
            </a:pPr>
            <a:endParaRPr lang="en-US" sz="2800" dirty="0" smtClean="0">
              <a:solidFill>
                <a:schemeClr val="bg2">
                  <a:lumMod val="50000"/>
                </a:schemeClr>
              </a:solidFill>
            </a:endParaRPr>
          </a:p>
          <a:p>
            <a:pPr marL="365760" indent="-256032" fontAlgn="auto">
              <a:spcAft>
                <a:spcPts val="0"/>
              </a:spcAft>
              <a:buFont typeface="Arial" charset="0"/>
              <a:buChar char="•"/>
              <a:defRPr/>
            </a:pPr>
            <a:r>
              <a:rPr lang="en-US" sz="2800" dirty="0" smtClean="0">
                <a:solidFill>
                  <a:schemeClr val="bg2">
                    <a:lumMod val="50000"/>
                  </a:schemeClr>
                </a:solidFill>
              </a:rPr>
              <a:t>Know the signs &amp; symptoms of anaphylaxis </a:t>
            </a:r>
          </a:p>
          <a:p>
            <a:pPr marL="365760" indent="-256032" fontAlgn="auto">
              <a:spcAft>
                <a:spcPts val="0"/>
              </a:spcAft>
              <a:buFont typeface="Arial" charset="0"/>
              <a:buChar char="•"/>
              <a:defRPr/>
            </a:pPr>
            <a:endParaRPr lang="en-US" sz="2800" dirty="0" smtClean="0">
              <a:solidFill>
                <a:schemeClr val="bg2">
                  <a:lumMod val="50000"/>
                </a:schemeClr>
              </a:solidFill>
            </a:endParaRPr>
          </a:p>
          <a:p>
            <a:pPr marL="365760" indent="-256032" fontAlgn="auto">
              <a:spcAft>
                <a:spcPts val="0"/>
              </a:spcAft>
              <a:buFont typeface="Arial" charset="0"/>
              <a:buChar char="•"/>
              <a:defRPr/>
            </a:pPr>
            <a:r>
              <a:rPr lang="en-US" sz="2800" dirty="0" smtClean="0">
                <a:solidFill>
                  <a:schemeClr val="bg2">
                    <a:lumMod val="50000"/>
                  </a:schemeClr>
                </a:solidFill>
              </a:rPr>
              <a:t>Know treatment for anaphylactic process</a:t>
            </a:r>
          </a:p>
          <a:p>
            <a:pPr marL="365760" indent="-256032" fontAlgn="auto">
              <a:spcAft>
                <a:spcPts val="0"/>
              </a:spcAft>
              <a:buFont typeface="Arial" charset="0"/>
              <a:buChar char="•"/>
              <a:defRPr/>
            </a:pPr>
            <a:endParaRPr lang="en-US" sz="2800" dirty="0" smtClean="0">
              <a:solidFill>
                <a:schemeClr val="bg2">
                  <a:lumMod val="50000"/>
                </a:schemeClr>
              </a:solidFill>
            </a:endParaRPr>
          </a:p>
          <a:p>
            <a:pPr marL="365760" indent="-256032" fontAlgn="auto">
              <a:spcAft>
                <a:spcPts val="0"/>
              </a:spcAft>
              <a:buFont typeface="Arial" charset="0"/>
              <a:buChar char="•"/>
              <a:defRPr/>
            </a:pPr>
            <a:r>
              <a:rPr lang="en-US" sz="2800" dirty="0" smtClean="0">
                <a:solidFill>
                  <a:schemeClr val="bg2">
                    <a:lumMod val="50000"/>
                  </a:schemeClr>
                </a:solidFill>
              </a:rPr>
              <a:t>Know how to administer an EpiPen</a:t>
            </a:r>
          </a:p>
          <a:p>
            <a:pPr marL="365760" indent="-256032" fontAlgn="auto">
              <a:spcAft>
                <a:spcPts val="0"/>
              </a:spcAft>
              <a:buFont typeface="Arial" charset="0"/>
              <a:buChar char="•"/>
              <a:defRPr/>
            </a:pPr>
            <a:endParaRPr lang="en-US" sz="2800" dirty="0" smtClean="0">
              <a:solidFill>
                <a:schemeClr val="bg2">
                  <a:lumMod val="50000"/>
                </a:schemeClr>
              </a:solidFill>
            </a:endParaRPr>
          </a:p>
          <a:p>
            <a:pPr marL="365760" indent="-256032" fontAlgn="auto">
              <a:spcAft>
                <a:spcPts val="0"/>
              </a:spcAft>
              <a:buFont typeface="Arial" charset="0"/>
              <a:buChar char="•"/>
              <a:defRPr/>
            </a:pPr>
            <a:r>
              <a:rPr lang="en-US" sz="2800" dirty="0" smtClean="0">
                <a:solidFill>
                  <a:schemeClr val="bg2">
                    <a:lumMod val="50000"/>
                  </a:schemeClr>
                </a:solidFill>
              </a:rPr>
              <a:t>Demonstrate EpiPen administration to the school nurse</a:t>
            </a:r>
          </a:p>
          <a:p>
            <a:pPr marL="365760" indent="-256032" fontAlgn="auto">
              <a:spcAft>
                <a:spcPts val="0"/>
              </a:spcAft>
              <a:buFont typeface="Wingdings 3"/>
              <a:buNone/>
              <a:defRPr/>
            </a:pPr>
            <a:endParaRPr lang="en-US" sz="2800" dirty="0" smtClean="0">
              <a:solidFill>
                <a:schemeClr val="accent1">
                  <a:lumMod val="60000"/>
                  <a:lumOff val="40000"/>
                </a:schemeClr>
              </a:solidFill>
            </a:endParaRPr>
          </a:p>
          <a:p>
            <a:pPr marL="365760" indent="-256032" fontAlgn="auto">
              <a:spcAft>
                <a:spcPts val="0"/>
              </a:spcAft>
              <a:buFont typeface="Wingdings 3"/>
              <a:buNone/>
              <a:defRPr/>
            </a:pPr>
            <a:endParaRPr lang="en-US" sz="2800" dirty="0" smtClean="0"/>
          </a:p>
          <a:p>
            <a:pPr marL="365760" indent="-256032" fontAlgn="auto">
              <a:spcAft>
                <a:spcPts val="0"/>
              </a:spcAft>
              <a:buFont typeface="Wingdings 3"/>
              <a:buNone/>
              <a:defRPr/>
            </a:pPr>
            <a:endParaRPr lang="en-US" dirty="0"/>
          </a:p>
        </p:txBody>
      </p:sp>
      <p:sp>
        <p:nvSpPr>
          <p:cNvPr id="102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B7DCF-6A05-4AFF-8261-1123C0132CED}" type="slidenum">
              <a:rPr lang="en-US"/>
              <a:pPr fontAlgn="base">
                <a:spcBef>
                  <a:spcPct val="0"/>
                </a:spcBef>
                <a:spcAft>
                  <a:spcPct val="0"/>
                </a:spcAft>
              </a:pPr>
              <a:t>2</a:t>
            </a:fld>
            <a:endParaRPr lang="en-US"/>
          </a:p>
        </p:txBody>
      </p:sp>
      <p:sp>
        <p:nvSpPr>
          <p:cNvPr id="2" name="Title 1"/>
          <p:cNvSpPr>
            <a:spLocks noGrp="1"/>
          </p:cNvSpPr>
          <p:nvPr>
            <p:ph type="title"/>
          </p:nvPr>
        </p:nvSpPr>
        <p:spPr/>
        <p:txBody>
          <a:bodyPr/>
          <a:lstStyle/>
          <a:p>
            <a:pPr fontAlgn="auto">
              <a:spcAft>
                <a:spcPts val="0"/>
              </a:spcAft>
              <a:defRPr/>
            </a:pPr>
            <a:r>
              <a:rPr lang="en-US" dirty="0" smtClean="0">
                <a:solidFill>
                  <a:schemeClr val="bg2">
                    <a:lumMod val="25000"/>
                  </a:schemeClr>
                </a:solidFill>
              </a:rPr>
              <a:t>Objectives</a:t>
            </a:r>
            <a:endParaRPr lang="en-US" dirty="0">
              <a:solidFill>
                <a:schemeClr val="bg2">
                  <a:lumMod val="25000"/>
                </a:schemeClr>
              </a:solidFill>
            </a:endParaRPr>
          </a:p>
        </p:txBody>
      </p:sp>
      <p:pic>
        <p:nvPicPr>
          <p:cNvPr id="6" name="~PP1887.WAV">
            <a:hlinkClick r:id="" action="ppaction://media"/>
          </p:cNvPr>
          <p:cNvPicPr>
            <a:picLocks noRot="1" noChangeAspect="1"/>
          </p:cNvPicPr>
          <p:nvPr>
            <a:wavAudioFile r:embed="rId1" name="~PP1887.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1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581400"/>
            <a:ext cx="8229600" cy="2590800"/>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365760" indent="-256032" fontAlgn="auto">
              <a:spcAft>
                <a:spcPts val="0"/>
              </a:spcAft>
              <a:buFont typeface="Wingdings 3"/>
              <a:buChar char=""/>
              <a:defRPr/>
            </a:pPr>
            <a:r>
              <a:rPr lang="en-US" dirty="0" smtClean="0"/>
              <a:t>Activating emergency services via 911 immediately is critical</a:t>
            </a:r>
          </a:p>
          <a:p>
            <a:pPr marL="365760" indent="-256032" fontAlgn="auto">
              <a:spcAft>
                <a:spcPts val="0"/>
              </a:spcAft>
              <a:buFont typeface="Wingdings 3"/>
              <a:buChar char=""/>
              <a:defRPr/>
            </a:pPr>
            <a:r>
              <a:rPr lang="en-US" dirty="0" smtClean="0"/>
              <a:t>Let 911 know that an EpiPen has been administered</a:t>
            </a:r>
          </a:p>
          <a:p>
            <a:pPr marL="365760" indent="-256032" fontAlgn="auto">
              <a:spcAft>
                <a:spcPts val="0"/>
              </a:spcAft>
              <a:buFont typeface="Wingdings 3"/>
              <a:buChar char=""/>
              <a:defRPr/>
            </a:pPr>
            <a:r>
              <a:rPr lang="en-US" dirty="0" smtClean="0"/>
              <a:t>Know who the CPR trained staff are in your building so that persons trained in life support can be dispatched to your location</a:t>
            </a:r>
          </a:p>
          <a:p>
            <a:pPr marL="365760" indent="-256032" fontAlgn="auto">
              <a:spcAft>
                <a:spcPts val="0"/>
              </a:spcAft>
              <a:buFont typeface="Wingdings 3"/>
              <a:buChar char=""/>
              <a:defRPr/>
            </a:pPr>
            <a:endParaRPr lang="en-US" dirty="0"/>
          </a:p>
        </p:txBody>
      </p:sp>
      <p:sp>
        <p:nvSpPr>
          <p:cNvPr id="2867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F1A0CE8-CFFE-49D1-AB3D-CAC7F004110E}" type="slidenum">
              <a:rPr lang="en-US"/>
              <a:pPr fontAlgn="base">
                <a:spcBef>
                  <a:spcPct val="0"/>
                </a:spcBef>
                <a:spcAft>
                  <a:spcPct val="0"/>
                </a:spcAft>
              </a:pPr>
              <a:t>20</a:t>
            </a:fld>
            <a:endParaRPr lang="en-US"/>
          </a:p>
        </p:txBody>
      </p:sp>
      <p:sp>
        <p:nvSpPr>
          <p:cNvPr id="4" name="Title 3"/>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pPr algn="ctr" fontAlgn="auto">
              <a:spcAft>
                <a:spcPts val="0"/>
              </a:spcAft>
              <a:defRPr/>
            </a:pPr>
            <a:r>
              <a:rPr lang="en-US" dirty="0" smtClean="0"/>
              <a:t>The EpiPen buys you 15 minutes of time…</a:t>
            </a:r>
            <a:endParaRPr lang="en-US" dirty="0"/>
          </a:p>
        </p:txBody>
      </p:sp>
      <p:pic>
        <p:nvPicPr>
          <p:cNvPr id="28677" name="Picture 2" descr="C:\Documents and Settings\npatterson\Local Settings\Temporary Internet Files\Content.IE5\I7H9M0T8\MC900071289[1].wmf"/>
          <p:cNvPicPr>
            <a:picLocks noChangeAspect="1" noChangeArrowheads="1"/>
          </p:cNvPicPr>
          <p:nvPr/>
        </p:nvPicPr>
        <p:blipFill>
          <a:blip r:embed="rId3" cstate="print"/>
          <a:srcRect/>
          <a:stretch>
            <a:fillRect/>
          </a:stretch>
        </p:blipFill>
        <p:spPr bwMode="auto">
          <a:xfrm>
            <a:off x="3124200" y="1600200"/>
            <a:ext cx="2586038" cy="1941513"/>
          </a:xfrm>
          <a:prstGeom prst="rect">
            <a:avLst/>
          </a:prstGeom>
          <a:noFill/>
          <a:ln w="9525">
            <a:noFill/>
            <a:miter lim="800000"/>
            <a:headEnd/>
            <a:tailEnd/>
          </a:ln>
        </p:spPr>
      </p:pic>
      <p:pic>
        <p:nvPicPr>
          <p:cNvPr id="6" name="~PP3662.WAV">
            <a:hlinkClick r:id="" action="ppaction://media"/>
          </p:cNvPr>
          <p:cNvPicPr>
            <a:picLocks noRot="1" noChangeAspect="1"/>
          </p:cNvPicPr>
          <p:nvPr>
            <a:wavAudioFile r:embed="rId1" name="~PP3662.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33863"/>
          </a:xfrm>
          <a:solidFill>
            <a:schemeClr val="tx1">
              <a:lumMod val="65000"/>
              <a:lumOff val="35000"/>
            </a:schemeClr>
          </a:solidFill>
          <a:ln>
            <a:solidFill>
              <a:schemeClr val="bg2">
                <a:lumMod val="50000"/>
              </a:schemeClr>
            </a:solidFill>
          </a:ln>
        </p:spPr>
        <p:txBody>
          <a:bodyPr>
            <a:normAutofit/>
          </a:bodyPr>
          <a:lstStyle/>
          <a:p>
            <a:pPr marL="365760" indent="-256032" fontAlgn="auto">
              <a:spcAft>
                <a:spcPts val="0"/>
              </a:spcAft>
              <a:buFont typeface="Wingdings 3"/>
              <a:buChar char=""/>
              <a:defRPr/>
            </a:pPr>
            <a:r>
              <a:rPr lang="en-US" dirty="0" smtClean="0">
                <a:solidFill>
                  <a:schemeClr val="bg2">
                    <a:lumMod val="50000"/>
                  </a:schemeClr>
                </a:solidFill>
              </a:rPr>
              <a:t>Document the time of administration</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Notify parent/legal guardian regarding incident, student’s condition and hospital destination.</a:t>
            </a:r>
          </a:p>
          <a:p>
            <a:pPr marL="365760" indent="-256032" fontAlgn="auto">
              <a:spcAft>
                <a:spcPts val="0"/>
              </a:spcAft>
              <a:buFont typeface="Wingdings 3"/>
              <a:buChar char=""/>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Have someone notify the student’s doctor (on emergency form) regarding incident and where student is being transported</a:t>
            </a:r>
          </a:p>
        </p:txBody>
      </p:sp>
      <p:sp>
        <p:nvSpPr>
          <p:cNvPr id="2969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1C3E2A-9390-4ACD-8D4C-80376476209B}" type="slidenum">
              <a:rPr lang="en-US"/>
              <a:pPr fontAlgn="base">
                <a:spcBef>
                  <a:spcPct val="0"/>
                </a:spcBef>
                <a:spcAft>
                  <a:spcPct val="0"/>
                </a:spcAft>
              </a:pPr>
              <a:t>21</a:t>
            </a:fld>
            <a:endParaRPr lang="en-US"/>
          </a:p>
        </p:txBody>
      </p:sp>
      <p:sp>
        <p:nvSpPr>
          <p:cNvPr id="4" name="Title 3"/>
          <p:cNvSpPr>
            <a:spLocks noGrp="1"/>
          </p:cNvSpPr>
          <p:nvPr>
            <p:ph type="title"/>
          </p:nvPr>
        </p:nvSpPr>
        <p:spPr>
          <a:solidFill>
            <a:schemeClr val="bg2"/>
          </a:solidFill>
          <a:ln>
            <a:solidFill>
              <a:schemeClr val="tx1">
                <a:lumMod val="75000"/>
                <a:lumOff val="25000"/>
              </a:schemeClr>
            </a:solidFill>
          </a:ln>
        </p:spPr>
        <p:txBody>
          <a:bodyPr>
            <a:noAutofit/>
          </a:bodyPr>
          <a:lstStyle/>
          <a:p>
            <a:pPr fontAlgn="auto">
              <a:spcAft>
                <a:spcPts val="0"/>
              </a:spcAft>
              <a:defRPr/>
            </a:pPr>
            <a:r>
              <a:rPr lang="en-US" sz="3600" dirty="0" smtClean="0"/>
              <a:t>After EpiPen Administration you must remember to…</a:t>
            </a:r>
            <a:endParaRPr lang="en-US" sz="3600" dirty="0"/>
          </a:p>
        </p:txBody>
      </p:sp>
      <p:pic>
        <p:nvPicPr>
          <p:cNvPr id="5" name="~PP4055.WAV">
            <a:hlinkClick r:id="" action="ppaction://media"/>
          </p:cNvPr>
          <p:cNvPicPr>
            <a:picLocks noRot="1" noChangeAspect="1"/>
          </p:cNvPicPr>
          <p:nvPr>
            <a:wavAudioFile r:embed="rId1" name="~PP4055.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624263"/>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365760" indent="-256032" fontAlgn="auto">
              <a:spcAft>
                <a:spcPts val="0"/>
              </a:spcAft>
              <a:buFont typeface="Wingdings 3"/>
              <a:buNone/>
              <a:defRPr/>
            </a:pPr>
            <a:r>
              <a:rPr lang="en-US" dirty="0" smtClean="0"/>
              <a:t>	</a:t>
            </a:r>
          </a:p>
          <a:p>
            <a:pPr marL="365760" indent="-256032" fontAlgn="auto">
              <a:spcAft>
                <a:spcPts val="0"/>
              </a:spcAft>
              <a:buFont typeface="Wingdings 3"/>
              <a:buNone/>
              <a:defRPr/>
            </a:pPr>
            <a:r>
              <a:rPr lang="en-US" sz="7200" dirty="0" smtClean="0"/>
              <a:t>Keep at room temperature until the marked expiration date.</a:t>
            </a:r>
          </a:p>
          <a:p>
            <a:pPr marL="365760" indent="-256032" fontAlgn="auto">
              <a:spcAft>
                <a:spcPts val="0"/>
              </a:spcAft>
              <a:buFont typeface="Wingdings 3"/>
              <a:buNone/>
              <a:defRPr/>
            </a:pPr>
            <a:r>
              <a:rPr lang="en-US" sz="2400" dirty="0" smtClean="0"/>
              <a:t>		_  	</a:t>
            </a:r>
            <a:r>
              <a:rPr lang="en-US" sz="6400" dirty="0" smtClean="0">
                <a:solidFill>
                  <a:schemeClr val="bg2">
                    <a:lumMod val="50000"/>
                  </a:schemeClr>
                </a:solidFill>
              </a:rPr>
              <a:t>Do not freeze, refrigerate, or expose </a:t>
            </a:r>
          </a:p>
          <a:p>
            <a:pPr marL="365760" indent="-256032" fontAlgn="auto">
              <a:spcAft>
                <a:spcPts val="0"/>
              </a:spcAft>
              <a:buFont typeface="Wingdings 3"/>
              <a:buNone/>
              <a:defRPr/>
            </a:pPr>
            <a:r>
              <a:rPr lang="en-US" sz="6400" dirty="0" smtClean="0">
                <a:solidFill>
                  <a:schemeClr val="bg2">
                    <a:lumMod val="50000"/>
                  </a:schemeClr>
                </a:solidFill>
              </a:rPr>
              <a:t>			to extreme heat or sunlight, it will </a:t>
            </a:r>
          </a:p>
          <a:p>
            <a:pPr marL="365760" indent="-256032" fontAlgn="auto">
              <a:spcAft>
                <a:spcPts val="0"/>
              </a:spcAft>
              <a:buFont typeface="Wingdings 3"/>
              <a:buNone/>
              <a:defRPr/>
            </a:pPr>
            <a:r>
              <a:rPr lang="en-US" sz="6400" dirty="0" smtClean="0">
                <a:solidFill>
                  <a:schemeClr val="bg2">
                    <a:lumMod val="50000"/>
                  </a:schemeClr>
                </a:solidFill>
              </a:rPr>
              <a:t>			cause it to oxidize and turn brown.</a:t>
            </a:r>
          </a:p>
          <a:p>
            <a:pPr marL="365760" indent="-256032" fontAlgn="auto">
              <a:spcAft>
                <a:spcPts val="0"/>
              </a:spcAft>
              <a:buFont typeface="Wingdings 3"/>
              <a:buNone/>
              <a:defRPr/>
            </a:pPr>
            <a:endParaRPr lang="en-US" sz="2400" dirty="0" smtClean="0"/>
          </a:p>
          <a:p>
            <a:pPr marL="365760" indent="-256032" fontAlgn="auto">
              <a:spcAft>
                <a:spcPts val="0"/>
              </a:spcAft>
              <a:buFont typeface="Arial" charset="0"/>
              <a:buChar char="•"/>
              <a:defRPr/>
            </a:pPr>
            <a:endParaRPr lang="en-US" sz="2400" dirty="0" smtClean="0"/>
          </a:p>
          <a:p>
            <a:pPr marL="365760" indent="-256032" fontAlgn="auto">
              <a:spcAft>
                <a:spcPts val="0"/>
              </a:spcAft>
              <a:buFont typeface="Arial" charset="0"/>
              <a:buChar char="•"/>
              <a:defRPr/>
            </a:pPr>
            <a:r>
              <a:rPr lang="en-US" sz="7200" dirty="0" smtClean="0"/>
              <a:t>Solution should be clear and colorless, check prior to use</a:t>
            </a:r>
          </a:p>
          <a:p>
            <a:pPr marL="365760" indent="-256032" fontAlgn="auto">
              <a:spcAft>
                <a:spcPts val="0"/>
              </a:spcAft>
              <a:buFont typeface="Arial" charset="0"/>
              <a:buChar char="•"/>
              <a:defRPr/>
            </a:pPr>
            <a:endParaRPr lang="en-US" sz="7200" dirty="0" smtClean="0"/>
          </a:p>
          <a:p>
            <a:pPr marL="365760" indent="-256032" fontAlgn="auto">
              <a:spcAft>
                <a:spcPts val="0"/>
              </a:spcAft>
              <a:buFont typeface="Arial" charset="0"/>
              <a:buChar char="•"/>
              <a:defRPr/>
            </a:pPr>
            <a:r>
              <a:rPr lang="en-US" sz="7200" dirty="0" smtClean="0"/>
              <a:t>After using epinephrine auto-injector, it should be placed in sharps container or given to EMS Personnel to take to Emergency Department.</a:t>
            </a:r>
          </a:p>
          <a:p>
            <a:pPr marL="365760" indent="-256032" fontAlgn="auto">
              <a:spcAft>
                <a:spcPts val="0"/>
              </a:spcAft>
              <a:buFont typeface="Wingdings 3"/>
              <a:buNone/>
              <a:defRPr/>
            </a:pPr>
            <a:r>
              <a:rPr lang="en-US" sz="2400" dirty="0" smtClean="0"/>
              <a:t>		_	</a:t>
            </a:r>
            <a:r>
              <a:rPr lang="en-US" sz="6400" dirty="0" smtClean="0">
                <a:solidFill>
                  <a:schemeClr val="bg2">
                    <a:lumMod val="50000"/>
                  </a:schemeClr>
                </a:solidFill>
              </a:rPr>
              <a:t>Be aware needle will be extending from the end of auto </a:t>
            </a:r>
          </a:p>
          <a:p>
            <a:pPr marL="365760" indent="-256032" fontAlgn="auto">
              <a:spcAft>
                <a:spcPts val="0"/>
              </a:spcAft>
              <a:buFont typeface="Wingdings 3"/>
              <a:buNone/>
              <a:defRPr/>
            </a:pPr>
            <a:r>
              <a:rPr lang="en-US" sz="6400" dirty="0" smtClean="0">
                <a:solidFill>
                  <a:schemeClr val="bg2">
                    <a:lumMod val="50000"/>
                  </a:schemeClr>
                </a:solidFill>
              </a:rPr>
              <a:t>			injector after use. </a:t>
            </a:r>
          </a:p>
          <a:p>
            <a:pPr marL="365760" indent="-256032" fontAlgn="auto">
              <a:spcAft>
                <a:spcPts val="0"/>
              </a:spcAft>
              <a:buFont typeface="Wingdings 3"/>
              <a:buNone/>
              <a:defRPr/>
            </a:pPr>
            <a:endParaRPr lang="en-US" sz="6400" dirty="0" smtClean="0">
              <a:solidFill>
                <a:schemeClr val="bg2">
                  <a:lumMod val="50000"/>
                </a:schemeClr>
              </a:solidFill>
            </a:endParaRPr>
          </a:p>
          <a:p>
            <a:pPr marL="365760" indent="-256032" fontAlgn="auto">
              <a:spcAft>
                <a:spcPts val="0"/>
              </a:spcAft>
              <a:buFont typeface="Wingdings 3"/>
              <a:buNone/>
              <a:defRPr/>
            </a:pPr>
            <a:endParaRPr lang="en-US" sz="4900" dirty="0" smtClean="0">
              <a:solidFill>
                <a:schemeClr val="tx1"/>
              </a:solidFill>
            </a:endParaRPr>
          </a:p>
          <a:p>
            <a:pPr marL="365760" indent="-256032" fontAlgn="auto">
              <a:spcAft>
                <a:spcPts val="0"/>
              </a:spcAft>
              <a:buFont typeface="Arial" charset="0"/>
              <a:buChar char="•"/>
              <a:defRPr/>
            </a:pPr>
            <a:endParaRPr lang="en-US" sz="2400" dirty="0" smtClean="0"/>
          </a:p>
          <a:p>
            <a:pPr marL="365760" indent="-256032" fontAlgn="auto">
              <a:spcAft>
                <a:spcPts val="0"/>
              </a:spcAft>
              <a:buFont typeface="Wingdings 3"/>
              <a:buNone/>
              <a:defRPr/>
            </a:pPr>
            <a:r>
              <a:rPr lang="en-US" sz="2400" dirty="0" smtClean="0">
                <a:solidFill>
                  <a:schemeClr val="bg2">
                    <a:lumMod val="50000"/>
                  </a:schemeClr>
                </a:solidFill>
              </a:rPr>
              <a:t>   </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r>
              <a:rPr lang="en-US" dirty="0" smtClean="0"/>
              <a:t>		</a:t>
            </a:r>
          </a:p>
          <a:p>
            <a:pPr marL="365760" indent="-256032" fontAlgn="auto">
              <a:spcAft>
                <a:spcPts val="0"/>
              </a:spcAft>
              <a:buFont typeface="Wingdings 3"/>
              <a:buNone/>
              <a:defRPr/>
            </a:pPr>
            <a:r>
              <a:rPr lang="en-US" dirty="0" smtClean="0"/>
              <a:t>			</a:t>
            </a:r>
            <a:endParaRPr lang="en-US" dirty="0"/>
          </a:p>
        </p:txBody>
      </p:sp>
      <p:sp>
        <p:nvSpPr>
          <p:cNvPr id="3072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04DAF7-1E41-468A-81B8-8FA7D3F46F40}" type="slidenum">
              <a:rPr lang="en-US"/>
              <a:pPr fontAlgn="base">
                <a:spcBef>
                  <a:spcPct val="0"/>
                </a:spcBef>
                <a:spcAft>
                  <a:spcPct val="0"/>
                </a:spcAft>
              </a:pPr>
              <a:t>22</a:t>
            </a:fld>
            <a:endParaRPr lang="en-US"/>
          </a:p>
        </p:txBody>
      </p:sp>
      <p:sp>
        <p:nvSpPr>
          <p:cNvPr id="4" name="Title 3"/>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algn="ctr" fontAlgn="auto">
              <a:spcAft>
                <a:spcPts val="0"/>
              </a:spcAft>
              <a:defRPr/>
            </a:pPr>
            <a:r>
              <a:rPr lang="en-US" dirty="0" smtClean="0"/>
              <a:t>How is Epinephrine Stored &amp; Handled?</a:t>
            </a:r>
            <a:endParaRPr lang="en-US" dirty="0"/>
          </a:p>
        </p:txBody>
      </p:sp>
      <p:pic>
        <p:nvPicPr>
          <p:cNvPr id="5" name="~PP673.WAV">
            <a:hlinkClick r:id="" action="ppaction://media"/>
          </p:cNvPr>
          <p:cNvPicPr>
            <a:picLocks noRot="1" noChangeAspect="1"/>
          </p:cNvPicPr>
          <p:nvPr>
            <a:wavAudioFile r:embed="rId1" name="~PP673.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E9338B-2F9D-47A2-9585-F0FB5060ECDF}" type="slidenum">
              <a:rPr lang="en-US"/>
              <a:pPr fontAlgn="base">
                <a:spcBef>
                  <a:spcPct val="0"/>
                </a:spcBef>
                <a:spcAft>
                  <a:spcPct val="0"/>
                </a:spcAft>
              </a:pPr>
              <a:t>23</a:t>
            </a:fld>
            <a:endParaRPr lang="en-US"/>
          </a:p>
        </p:txBody>
      </p:sp>
      <p:sp>
        <p:nvSpPr>
          <p:cNvPr id="3" name="Title 2"/>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fontAlgn="auto">
              <a:spcAft>
                <a:spcPts val="0"/>
              </a:spcAft>
              <a:defRPr/>
            </a:pPr>
            <a:r>
              <a:rPr lang="en-US" dirty="0" smtClean="0">
                <a:solidFill>
                  <a:schemeClr val="bg2">
                    <a:lumMod val="90000"/>
                  </a:schemeClr>
                </a:solidFill>
              </a:rPr>
              <a:t>Field Trips</a:t>
            </a:r>
            <a:endParaRPr lang="en-US" dirty="0">
              <a:solidFill>
                <a:schemeClr val="bg2">
                  <a:lumMod val="90000"/>
                </a:schemeClr>
              </a:solidFill>
            </a:endParaRPr>
          </a:p>
        </p:txBody>
      </p:sp>
      <p:sp>
        <p:nvSpPr>
          <p:cNvPr id="8" name="Content Placeholder 7"/>
          <p:cNvSpPr>
            <a:spLocks noGrp="1"/>
          </p:cNvSpPr>
          <p:nvPr>
            <p:ph idx="1"/>
          </p:nvPr>
        </p:nvSpPr>
        <p:spPr>
          <a:xfrm>
            <a:off x="457200" y="2209800"/>
            <a:ext cx="8229600" cy="3657600"/>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365760" indent="-256032" fontAlgn="auto">
              <a:spcAft>
                <a:spcPts val="0"/>
              </a:spcAft>
              <a:buFont typeface="Wingdings 3"/>
              <a:buChar char=""/>
              <a:defRPr/>
            </a:pPr>
            <a:r>
              <a:rPr lang="en-US" dirty="0" smtClean="0"/>
              <a:t>You will see the nurse at least 2 days prior to leaving for your field trip to review if any students have an Emergency Care Plan.</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You will meet with the allergic student, explaining that you will have his/her EpiPen.  Students may have Doctor permission to carry the EpiPen themselves (this must be on file in the health office).  Let the student know you will be readily available to the student throughout the trip.  This includes bus and lunch time. </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Student Buddy</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You must have telephone access to call 911 at all times while off school property with students.</a:t>
            </a:r>
            <a:endParaRPr lang="en-US" dirty="0"/>
          </a:p>
        </p:txBody>
      </p:sp>
      <p:pic>
        <p:nvPicPr>
          <p:cNvPr id="31749" name="Picture 8" descr="phone.jpg"/>
          <p:cNvPicPr>
            <a:picLocks noChangeAspect="1"/>
          </p:cNvPicPr>
          <p:nvPr/>
        </p:nvPicPr>
        <p:blipFill>
          <a:blip r:embed="rId3" cstate="print"/>
          <a:srcRect/>
          <a:stretch>
            <a:fillRect/>
          </a:stretch>
        </p:blipFill>
        <p:spPr bwMode="auto">
          <a:xfrm>
            <a:off x="3962400" y="1066800"/>
            <a:ext cx="1295400" cy="1143000"/>
          </a:xfrm>
          <a:prstGeom prst="rect">
            <a:avLst/>
          </a:prstGeom>
          <a:noFill/>
          <a:ln w="9525">
            <a:noFill/>
            <a:miter lim="800000"/>
            <a:headEnd/>
            <a:tailEnd/>
          </a:ln>
        </p:spPr>
      </p:pic>
      <p:pic>
        <p:nvPicPr>
          <p:cNvPr id="6" name="~PP2104.WAV">
            <a:hlinkClick r:id="" action="ppaction://media"/>
          </p:cNvPr>
          <p:cNvPicPr>
            <a:picLocks noRot="1" noChangeAspect="1"/>
          </p:cNvPicPr>
          <p:nvPr>
            <a:wavAudioFile r:embed="rId1" name="~PP2104.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4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2057400"/>
            <a:ext cx="8229600" cy="3124200"/>
          </a:xfrm>
        </p:spPr>
        <p:txBody>
          <a:bodyPr/>
          <a:lstStyle/>
          <a:p>
            <a:r>
              <a:rPr lang="en-US" smtClean="0"/>
              <a:t>No…According to NH RSA 200:45 – No school district, member of a school board, or school district employee shall be liable in a suit for damages as a result of any act or omission related to a pupil’s use of an epinephrine auto-injector if the provisions of RSA 200:42 have been met.</a:t>
            </a:r>
          </a:p>
        </p:txBody>
      </p:sp>
      <p:sp>
        <p:nvSpPr>
          <p:cNvPr id="3277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FDF7576-9614-4EDF-8460-4F6C83081063}" type="slidenum">
              <a:rPr lang="en-US"/>
              <a:pPr fontAlgn="base">
                <a:spcBef>
                  <a:spcPct val="0"/>
                </a:spcBef>
                <a:spcAft>
                  <a:spcPct val="0"/>
                </a:spcAft>
              </a:pPr>
              <a:t>24</a:t>
            </a:fld>
            <a:endParaRPr lang="en-US"/>
          </a:p>
        </p:txBody>
      </p:sp>
      <p:sp>
        <p:nvSpPr>
          <p:cNvPr id="4" name="Title 3"/>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en-US" dirty="0" smtClean="0">
                <a:solidFill>
                  <a:schemeClr val="bg2">
                    <a:lumMod val="50000"/>
                  </a:schemeClr>
                </a:solidFill>
              </a:rPr>
              <a:t>Can I be sued if I make a mistake?</a:t>
            </a:r>
            <a:endParaRPr lang="en-US" dirty="0">
              <a:solidFill>
                <a:schemeClr val="bg2">
                  <a:lumMod val="50000"/>
                </a:schemeClr>
              </a:solidFill>
            </a:endParaRPr>
          </a:p>
        </p:txBody>
      </p:sp>
      <p:pic>
        <p:nvPicPr>
          <p:cNvPr id="9" name="~PP3638.WAV">
            <a:hlinkClick r:id="" action="ppaction://media"/>
          </p:cNvPr>
          <p:cNvPicPr>
            <a:picLocks noRot="1" noChangeAspect="1"/>
          </p:cNvPicPr>
          <p:nvPr>
            <a:wavAudioFile r:embed="rId1" name="~PP3638.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25908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365760" indent="-256032" fontAlgn="auto">
              <a:spcAft>
                <a:spcPts val="0"/>
              </a:spcAft>
              <a:buFont typeface="Wingdings 3"/>
              <a:buChar char=""/>
              <a:defRPr/>
            </a:pPr>
            <a:r>
              <a:rPr lang="en-US" dirty="0" smtClean="0"/>
              <a:t>Prior to completion you will need to demonstrate competency by being evaluated on the EpiPen trainer by your School Nurse.</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Training is good for one year only and must be repeated annually in order to remain current. </a:t>
            </a:r>
            <a:endParaRPr lang="en-US" dirty="0"/>
          </a:p>
        </p:txBody>
      </p:sp>
      <p:sp>
        <p:nvSpPr>
          <p:cNvPr id="3379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9B574A-A879-49AA-BBD2-5689B08A2510}" type="slidenum">
              <a:rPr lang="en-US"/>
              <a:pPr fontAlgn="base">
                <a:spcBef>
                  <a:spcPct val="0"/>
                </a:spcBef>
                <a:spcAft>
                  <a:spcPct val="0"/>
                </a:spcAft>
              </a:pPr>
              <a:t>25</a:t>
            </a:fld>
            <a:endParaRPr lang="en-US"/>
          </a:p>
        </p:txBody>
      </p:sp>
      <p:sp>
        <p:nvSpPr>
          <p:cNvPr id="4" name="Title 3"/>
          <p:cNvSpPr>
            <a:spLocks noGrp="1"/>
          </p:cNvSpPr>
          <p:nvPr>
            <p:ph type="title"/>
          </p:nvPr>
        </p:nvSpPr>
        <p:spPr>
          <a:xfrm>
            <a:off x="457200" y="762000"/>
            <a:ext cx="8229600" cy="1143000"/>
          </a:xfrm>
        </p:spPr>
        <p:style>
          <a:lnRef idx="2">
            <a:schemeClr val="dk1">
              <a:shade val="50000"/>
            </a:schemeClr>
          </a:lnRef>
          <a:fillRef idx="1">
            <a:schemeClr val="dk1"/>
          </a:fillRef>
          <a:effectRef idx="0">
            <a:schemeClr val="dk1"/>
          </a:effectRef>
          <a:fontRef idx="minor">
            <a:schemeClr val="lt1"/>
          </a:fontRef>
        </p:style>
        <p:txBody>
          <a:bodyPr/>
          <a:lstStyle/>
          <a:p>
            <a:pPr algn="ctr" fontAlgn="auto">
              <a:spcAft>
                <a:spcPts val="0"/>
              </a:spcAft>
              <a:defRPr/>
            </a:pPr>
            <a:r>
              <a:rPr lang="en-US" dirty="0" smtClean="0"/>
              <a:t>EpiPen Post Training</a:t>
            </a:r>
            <a:endParaRPr lang="en-US" dirty="0"/>
          </a:p>
        </p:txBody>
      </p:sp>
      <p:pic>
        <p:nvPicPr>
          <p:cNvPr id="10" name="~PP4020.WAV">
            <a:hlinkClick r:id="" action="ppaction://media"/>
          </p:cNvPr>
          <p:cNvPicPr>
            <a:picLocks noRot="1" noChangeAspect="1"/>
          </p:cNvPicPr>
          <p:nvPr>
            <a:wavAudioFile r:embed="rId1" name="~PP4020.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3"/>
          <p:cNvSpPr>
            <a:spLocks noGrp="1"/>
          </p:cNvSpPr>
          <p:nvPr>
            <p:ph idx="1"/>
          </p:nvPr>
        </p:nvSpPr>
        <p:spPr/>
        <p:txBody>
          <a:bodyPr/>
          <a:lstStyle/>
          <a:p>
            <a:r>
              <a:rPr lang="en-US" smtClean="0"/>
              <a:t>You are now prepared to administer an Epi-Pen in a life threatening allergic emergency!</a:t>
            </a:r>
          </a:p>
          <a:p>
            <a:endParaRPr lang="en-US" smtClean="0"/>
          </a:p>
          <a:p>
            <a:r>
              <a:rPr lang="en-US" smtClean="0"/>
              <a:t>Please make sure you’ve signed in, this will ensure you receive your annual certificate of completion. </a:t>
            </a:r>
          </a:p>
          <a:p>
            <a:endParaRPr lang="en-US" smtClean="0"/>
          </a:p>
          <a:p>
            <a:endParaRPr lang="en-US" smtClean="0"/>
          </a:p>
          <a:p>
            <a:endParaRPr lang="en-US" smtClean="0"/>
          </a:p>
          <a:p>
            <a:endParaRPr lang="en-US" smtClean="0"/>
          </a:p>
          <a:p>
            <a:pPr>
              <a:buFont typeface="Wingdings 3" pitchFamily="18" charset="2"/>
              <a:buNone/>
            </a:pPr>
            <a:endParaRPr lang="en-US" smtClean="0"/>
          </a:p>
        </p:txBody>
      </p:sp>
      <p:sp>
        <p:nvSpPr>
          <p:cNvPr id="34819"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8640AD1-6B42-4573-A600-A9873C635F4C}" type="slidenum">
              <a:rPr lang="en-US"/>
              <a:pPr fontAlgn="base">
                <a:spcBef>
                  <a:spcPct val="0"/>
                </a:spcBef>
                <a:spcAft>
                  <a:spcPct val="0"/>
                </a:spcAft>
              </a:pPr>
              <a:t>26</a:t>
            </a:fld>
            <a:endParaRPr lang="en-US"/>
          </a:p>
        </p:txBody>
      </p:sp>
      <p:sp>
        <p:nvSpPr>
          <p:cNvPr id="3" name="Title 2"/>
          <p:cNvSpPr>
            <a:spLocks noGrp="1"/>
          </p:cNvSpPr>
          <p:nvPr>
            <p:ph type="title"/>
          </p:nvPr>
        </p:nvSpPr>
        <p:spPr/>
        <p:txBody>
          <a:bodyPr/>
          <a:lstStyle/>
          <a:p>
            <a:pPr algn="ctr" fontAlgn="auto">
              <a:spcAft>
                <a:spcPts val="0"/>
              </a:spcAft>
              <a:defRPr/>
            </a:pPr>
            <a:r>
              <a:rPr lang="en-US" dirty="0" smtClean="0"/>
              <a:t>Congratulations!</a:t>
            </a:r>
            <a:endParaRPr lang="en-US" dirty="0"/>
          </a:p>
        </p:txBody>
      </p:sp>
      <p:pic>
        <p:nvPicPr>
          <p:cNvPr id="34821" name="Picture 4" descr="sting.jpg"/>
          <p:cNvPicPr>
            <a:picLocks noChangeAspect="1"/>
          </p:cNvPicPr>
          <p:nvPr/>
        </p:nvPicPr>
        <p:blipFill>
          <a:blip r:embed="rId3" cstate="print"/>
          <a:srcRect/>
          <a:stretch>
            <a:fillRect/>
          </a:stretch>
        </p:blipFill>
        <p:spPr bwMode="auto">
          <a:xfrm>
            <a:off x="3200400" y="4419600"/>
            <a:ext cx="2514600" cy="1828800"/>
          </a:xfrm>
          <a:prstGeom prst="rect">
            <a:avLst/>
          </a:prstGeom>
          <a:noFill/>
          <a:ln w="9525">
            <a:noFill/>
            <a:miter lim="800000"/>
            <a:headEnd/>
            <a:tailEnd/>
          </a:ln>
        </p:spPr>
      </p:pic>
      <p:pic>
        <p:nvPicPr>
          <p:cNvPr id="9" name="~PP2527.WAV">
            <a:hlinkClick r:id="" action="ppaction://media"/>
          </p:cNvPr>
          <p:cNvPicPr>
            <a:picLocks noRot="1" noChangeAspect="1"/>
          </p:cNvPicPr>
          <p:nvPr>
            <a:wavAudioFile r:embed="rId1" name="~PP2527.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65760" indent="-256032" fontAlgn="auto">
              <a:spcAft>
                <a:spcPts val="0"/>
              </a:spcAft>
              <a:buFont typeface="Arial" charset="0"/>
              <a:buChar char="•"/>
              <a:defRPr/>
            </a:pPr>
            <a:r>
              <a:rPr lang="en-US" dirty="0" smtClean="0">
                <a:solidFill>
                  <a:schemeClr val="bg2">
                    <a:lumMod val="50000"/>
                  </a:schemeClr>
                </a:solidFill>
              </a:rPr>
              <a:t>Recognize student-specific warning signs of allergic emergency</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Arial" charset="0"/>
              <a:buChar char="•"/>
              <a:defRPr/>
            </a:pPr>
            <a:r>
              <a:rPr lang="en-US" dirty="0" smtClean="0">
                <a:solidFill>
                  <a:schemeClr val="bg2">
                    <a:lumMod val="50000"/>
                  </a:schemeClr>
                </a:solidFill>
              </a:rPr>
              <a:t>Identify student for whom epinephrine is prescribed</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Arial" charset="0"/>
              <a:buChar char="•"/>
              <a:defRPr/>
            </a:pPr>
            <a:r>
              <a:rPr lang="en-US" dirty="0" smtClean="0">
                <a:solidFill>
                  <a:schemeClr val="bg2">
                    <a:lumMod val="50000"/>
                  </a:schemeClr>
                </a:solidFill>
              </a:rPr>
              <a:t>Accurately read the EpiPen label and follow directions from the label</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Arial" charset="0"/>
              <a:buChar char="•"/>
              <a:defRPr/>
            </a:pPr>
            <a:r>
              <a:rPr lang="en-US" dirty="0" smtClean="0">
                <a:solidFill>
                  <a:schemeClr val="bg2">
                    <a:lumMod val="50000"/>
                  </a:schemeClr>
                </a:solidFill>
              </a:rPr>
              <a:t>Describe the schools plan for responding to life-threatening allergic reactions</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Arial" charset="0"/>
              <a:buChar char="•"/>
              <a:defRPr/>
            </a:pPr>
            <a:r>
              <a:rPr lang="en-US" dirty="0" smtClean="0">
                <a:solidFill>
                  <a:schemeClr val="bg2">
                    <a:lumMod val="50000"/>
                  </a:schemeClr>
                </a:solidFill>
              </a:rPr>
              <a:t>Access resources appropriately, including emergency medical services, school nurse, parents</a:t>
            </a:r>
          </a:p>
          <a:p>
            <a:pPr marL="365760" indent="-256032" fontAlgn="auto">
              <a:spcAft>
                <a:spcPts val="0"/>
              </a:spcAft>
              <a:buFont typeface="Wingdings 3"/>
              <a:buChar char=""/>
              <a:defRPr/>
            </a:pPr>
            <a:endParaRPr lang="en-US" dirty="0"/>
          </a:p>
        </p:txBody>
      </p:sp>
      <p:sp>
        <p:nvSpPr>
          <p:cNvPr id="112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0DADA7-E6C5-422C-9DA9-3DEA7DEFEF1E}" type="slidenum">
              <a:rPr lang="en-US"/>
              <a:pPr fontAlgn="base">
                <a:spcBef>
                  <a:spcPct val="0"/>
                </a:spcBef>
                <a:spcAft>
                  <a:spcPct val="0"/>
                </a:spcAft>
              </a:pPr>
              <a:t>3</a:t>
            </a:fld>
            <a:endParaRPr lang="en-US"/>
          </a:p>
        </p:txBody>
      </p:sp>
      <p:sp>
        <p:nvSpPr>
          <p:cNvPr id="2" name="Title 1"/>
          <p:cNvSpPr>
            <a:spLocks noGrp="1"/>
          </p:cNvSpPr>
          <p:nvPr>
            <p:ph type="title"/>
          </p:nvPr>
        </p:nvSpPr>
        <p:spPr/>
        <p:txBody>
          <a:bodyPr/>
          <a:lstStyle/>
          <a:p>
            <a:pPr fontAlgn="auto">
              <a:spcAft>
                <a:spcPts val="0"/>
              </a:spcAft>
              <a:defRPr/>
            </a:pPr>
            <a:r>
              <a:rPr lang="en-US" dirty="0" smtClean="0">
                <a:solidFill>
                  <a:schemeClr val="bg2">
                    <a:lumMod val="25000"/>
                  </a:schemeClr>
                </a:solidFill>
              </a:rPr>
              <a:t>Objectives Continued</a:t>
            </a:r>
            <a:endParaRPr lang="en-US" dirty="0">
              <a:solidFill>
                <a:schemeClr val="bg2">
                  <a:lumMod val="25000"/>
                </a:schemeClr>
              </a:solidFill>
            </a:endParaRPr>
          </a:p>
        </p:txBody>
      </p:sp>
      <p:pic>
        <p:nvPicPr>
          <p:cNvPr id="8" name="~PP33.WAV">
            <a:hlinkClick r:id="" action="ppaction://media"/>
          </p:cNvPr>
          <p:cNvPicPr>
            <a:picLocks noRot="1" noChangeAspect="1"/>
          </p:cNvPicPr>
          <p:nvPr>
            <a:wavAudioFile r:embed="rId1" name="~PP33.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8"/>
            <a:ext cx="8229600" cy="4297362"/>
          </a:xfrm>
        </p:spPr>
        <p:txBody>
          <a:bodyPr>
            <a:normAutofit fontScale="70000" lnSpcReduction="20000"/>
          </a:bodyPr>
          <a:lstStyle/>
          <a:p>
            <a:pPr marL="365760" indent="-256032" fontAlgn="auto">
              <a:spcAft>
                <a:spcPts val="0"/>
              </a:spcAft>
              <a:buFont typeface="Wingdings 3"/>
              <a:buChar char=""/>
              <a:defRPr/>
            </a:pPr>
            <a:r>
              <a:rPr lang="en-US" dirty="0" smtClean="0">
                <a:solidFill>
                  <a:schemeClr val="bg2">
                    <a:lumMod val="50000"/>
                  </a:schemeClr>
                </a:solidFill>
              </a:rPr>
              <a:t>Plan should be in place within the school setting.</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Many school aged children with life-threatening allergies have some experience at avoiding the allergy causing agent but most still require supervision and help.</a:t>
            </a:r>
          </a:p>
          <a:p>
            <a:pPr marL="365760" indent="-256032" fontAlgn="auto">
              <a:spcAft>
                <a:spcPts val="0"/>
              </a:spcAft>
              <a:buFont typeface="Wingdings 3"/>
              <a:buChar char=""/>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Food allergy is a growing safety concern and challenge for our schools.</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Approximately 3.9% of children &lt;18yrs were reported to have food/digestive allergies and may be at risk for anaphylaxis, a potentially life-threatening allergic reaction.</a:t>
            </a:r>
          </a:p>
          <a:p>
            <a:pPr marL="365760" indent="-256032" fontAlgn="auto">
              <a:spcAft>
                <a:spcPts val="0"/>
              </a:spcAft>
              <a:buFont typeface="Wingdings 3"/>
              <a:buNone/>
              <a:defRPr/>
            </a:pPr>
            <a:endParaRPr lang="en-US" dirty="0" smtClean="0">
              <a:solidFill>
                <a:schemeClr val="bg2">
                  <a:lumMod val="50000"/>
                </a:schemeClr>
              </a:solidFill>
            </a:endParaRPr>
          </a:p>
          <a:p>
            <a:pPr marL="365760" indent="-256032" fontAlgn="auto">
              <a:spcAft>
                <a:spcPts val="0"/>
              </a:spcAft>
              <a:buFont typeface="Wingdings 3"/>
              <a:buChar char=""/>
              <a:defRPr/>
            </a:pPr>
            <a:r>
              <a:rPr lang="en-US" dirty="0" smtClean="0">
                <a:solidFill>
                  <a:schemeClr val="bg2">
                    <a:lumMod val="50000"/>
                  </a:schemeClr>
                </a:solidFill>
              </a:rPr>
              <a:t>Currently there are no medications that cure food allergies.</a:t>
            </a:r>
          </a:p>
          <a:p>
            <a:pPr marL="365760" indent="-256032" fontAlgn="auto">
              <a:spcAft>
                <a:spcPts val="0"/>
              </a:spcAft>
              <a:buFont typeface="Wingdings 3"/>
              <a:buNone/>
              <a:defRPr/>
            </a:pPr>
            <a:endParaRPr lang="en-US" dirty="0">
              <a:solidFill>
                <a:schemeClr val="bg2">
                  <a:lumMod val="50000"/>
                </a:schemeClr>
              </a:solidFill>
            </a:endParaRPr>
          </a:p>
        </p:txBody>
      </p:sp>
      <p:sp>
        <p:nvSpPr>
          <p:cNvPr id="1229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76D6DEB-129E-4E8C-8C56-3AB9979EB8B4}" type="slidenum">
              <a:rPr lang="en-US"/>
              <a:pPr fontAlgn="base">
                <a:spcBef>
                  <a:spcPct val="0"/>
                </a:spcBef>
                <a:spcAft>
                  <a:spcPct val="0"/>
                </a:spcAft>
              </a:pPr>
              <a:t>4</a:t>
            </a:fld>
            <a:endParaRPr lang="en-US"/>
          </a:p>
        </p:txBody>
      </p:sp>
      <p:sp>
        <p:nvSpPr>
          <p:cNvPr id="2" name="Title 1"/>
          <p:cNvSpPr>
            <a:spLocks noGrp="1"/>
          </p:cNvSpPr>
          <p:nvPr>
            <p:ph type="title"/>
          </p:nvPr>
        </p:nvSpPr>
        <p:spPr/>
        <p:txBody>
          <a:bodyPr/>
          <a:lstStyle/>
          <a:p>
            <a:pPr fontAlgn="auto">
              <a:spcAft>
                <a:spcPts val="0"/>
              </a:spcAft>
              <a:defRPr/>
            </a:pPr>
            <a:r>
              <a:rPr lang="en-US" dirty="0" smtClean="0">
                <a:solidFill>
                  <a:schemeClr val="bg2">
                    <a:lumMod val="25000"/>
                  </a:schemeClr>
                </a:solidFill>
              </a:rPr>
              <a:t>Allergies</a:t>
            </a:r>
            <a:endParaRPr lang="en-US" dirty="0">
              <a:solidFill>
                <a:schemeClr val="bg2">
                  <a:lumMod val="25000"/>
                </a:schemeClr>
              </a:solidFill>
            </a:endParaRPr>
          </a:p>
        </p:txBody>
      </p:sp>
      <p:pic>
        <p:nvPicPr>
          <p:cNvPr id="8" name="~PP2836.WAV">
            <a:hlinkClick r:id="" action="ppaction://media"/>
          </p:cNvPr>
          <p:cNvPicPr>
            <a:picLocks noRot="1" noChangeAspect="1"/>
          </p:cNvPicPr>
          <p:nvPr>
            <a:wavAudioFile r:embed="rId1" name="~PP2836.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8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sz="2400" dirty="0" smtClean="0">
                <a:solidFill>
                  <a:schemeClr val="bg2">
                    <a:lumMod val="50000"/>
                  </a:schemeClr>
                </a:solidFill>
              </a:rPr>
              <a:t>Strict avoidance of the allergen is the only way to prevent allergic reactions.</a:t>
            </a:r>
          </a:p>
          <a:p>
            <a:pPr marL="365760" indent="-256032" fontAlgn="auto">
              <a:spcAft>
                <a:spcPts val="0"/>
              </a:spcAft>
              <a:buFont typeface="Wingdings 3"/>
              <a:buChar char=""/>
              <a:defRPr/>
            </a:pPr>
            <a:endParaRPr lang="en-US" sz="2400" dirty="0" smtClean="0">
              <a:solidFill>
                <a:schemeClr val="bg2">
                  <a:lumMod val="50000"/>
                </a:schemeClr>
              </a:solidFill>
            </a:endParaRPr>
          </a:p>
          <a:p>
            <a:pPr marL="365760" indent="-256032" fontAlgn="auto">
              <a:spcAft>
                <a:spcPts val="0"/>
              </a:spcAft>
              <a:buFont typeface="Wingdings 3"/>
              <a:buChar char=""/>
              <a:defRPr/>
            </a:pPr>
            <a:r>
              <a:rPr lang="en-US" sz="2400" dirty="0" smtClean="0">
                <a:solidFill>
                  <a:schemeClr val="bg2">
                    <a:lumMod val="50000"/>
                  </a:schemeClr>
                </a:solidFill>
              </a:rPr>
              <a:t>Deaths have occurred in schools because of delays in recognizing symptoms.</a:t>
            </a:r>
          </a:p>
          <a:p>
            <a:pPr marL="365760" indent="-256032" fontAlgn="auto">
              <a:spcAft>
                <a:spcPts val="0"/>
              </a:spcAft>
              <a:buFont typeface="Wingdings 3"/>
              <a:buChar char=""/>
              <a:defRPr/>
            </a:pPr>
            <a:endParaRPr lang="en-US" sz="2400" dirty="0" smtClean="0">
              <a:solidFill>
                <a:schemeClr val="bg2">
                  <a:lumMod val="50000"/>
                </a:schemeClr>
              </a:solidFill>
            </a:endParaRPr>
          </a:p>
          <a:p>
            <a:pPr marL="365760" indent="-256032" fontAlgn="auto">
              <a:spcAft>
                <a:spcPts val="0"/>
              </a:spcAft>
              <a:buFont typeface="Wingdings 3"/>
              <a:buChar char=""/>
              <a:defRPr/>
            </a:pPr>
            <a:r>
              <a:rPr lang="en-US" sz="2400" dirty="0" smtClean="0">
                <a:solidFill>
                  <a:schemeClr val="bg2">
                    <a:lumMod val="50000"/>
                  </a:schemeClr>
                </a:solidFill>
              </a:rPr>
              <a:t>Plans that focus on allergy education, awareness, avoidance and immediate treatment of allergic reactions are critical to saving lives.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None/>
              <a:defRPr/>
            </a:pPr>
            <a:endParaRPr lang="en-US" dirty="0"/>
          </a:p>
        </p:txBody>
      </p:sp>
      <p:sp>
        <p:nvSpPr>
          <p:cNvPr id="1331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1D88636-E997-483D-ACB4-22F34860E36C}" type="slidenum">
              <a:rPr lang="en-US"/>
              <a:pPr fontAlgn="base">
                <a:spcBef>
                  <a:spcPct val="0"/>
                </a:spcBef>
                <a:spcAft>
                  <a:spcPct val="0"/>
                </a:spcAft>
              </a:pPr>
              <a:t>5</a:t>
            </a:fld>
            <a:endParaRPr lang="en-US"/>
          </a:p>
        </p:txBody>
      </p:sp>
      <p:sp>
        <p:nvSpPr>
          <p:cNvPr id="2" name="Title 1"/>
          <p:cNvSpPr>
            <a:spLocks noGrp="1"/>
          </p:cNvSpPr>
          <p:nvPr>
            <p:ph type="title"/>
          </p:nvPr>
        </p:nvSpPr>
        <p:spPr/>
        <p:txBody>
          <a:bodyPr/>
          <a:lstStyle/>
          <a:p>
            <a:pPr fontAlgn="auto">
              <a:spcAft>
                <a:spcPts val="0"/>
              </a:spcAft>
              <a:defRPr/>
            </a:pPr>
            <a:r>
              <a:rPr lang="en-US" dirty="0" smtClean="0">
                <a:solidFill>
                  <a:schemeClr val="tx1"/>
                </a:solidFill>
              </a:rPr>
              <a:t>Allergies Continued</a:t>
            </a:r>
            <a:endParaRPr lang="en-US" dirty="0">
              <a:solidFill>
                <a:schemeClr val="tx1"/>
              </a:solidFill>
            </a:endParaRPr>
          </a:p>
        </p:txBody>
      </p:sp>
      <p:pic>
        <p:nvPicPr>
          <p:cNvPr id="9" name="~PP2398.WAV">
            <a:hlinkClick r:id="" action="ppaction://media"/>
          </p:cNvPr>
          <p:cNvPicPr>
            <a:picLocks noRot="1" noChangeAspect="1"/>
          </p:cNvPicPr>
          <p:nvPr>
            <a:wavAudioFile r:embed="rId1" name="~PP2398.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1524000"/>
          </a:xfrm>
        </p:spPr>
        <p:txBody>
          <a:bodyPr>
            <a:normAutofit/>
          </a:bodyPr>
          <a:lstStyle/>
          <a:p>
            <a:pPr marL="365760" indent="-256032" fontAlgn="auto">
              <a:spcAft>
                <a:spcPts val="0"/>
              </a:spcAft>
              <a:buFont typeface="Wingdings 3"/>
              <a:buChar char=""/>
              <a:defRPr/>
            </a:pPr>
            <a:r>
              <a:rPr lang="en-US" dirty="0" smtClean="0">
                <a:solidFill>
                  <a:schemeClr val="bg2">
                    <a:lumMod val="25000"/>
                  </a:schemeClr>
                </a:solidFill>
              </a:rPr>
              <a:t>A potentially life-threatening medical condition occurring in allergic individuals after exposure to an allergen.</a:t>
            </a:r>
            <a:endParaRPr lang="en-US" dirty="0">
              <a:solidFill>
                <a:schemeClr val="bg2">
                  <a:lumMod val="25000"/>
                </a:schemeClr>
              </a:solidFill>
            </a:endParaRPr>
          </a:p>
        </p:txBody>
      </p:sp>
      <p:sp>
        <p:nvSpPr>
          <p:cNvPr id="1433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64265CB-57C2-4E12-8821-9B2E34C11378}" type="slidenum">
              <a:rPr lang="en-US"/>
              <a:pPr fontAlgn="base">
                <a:spcBef>
                  <a:spcPct val="0"/>
                </a:spcBef>
                <a:spcAft>
                  <a:spcPct val="0"/>
                </a:spcAft>
              </a:pPr>
              <a:t>6</a:t>
            </a:fld>
            <a:endParaRPr lang="en-US"/>
          </a:p>
        </p:txBody>
      </p:sp>
      <p:sp>
        <p:nvSpPr>
          <p:cNvPr id="2" name="Title 1"/>
          <p:cNvSpPr>
            <a:spLocks noGrp="1"/>
          </p:cNvSpPr>
          <p:nvPr>
            <p:ph type="title"/>
          </p:nvPr>
        </p:nvSpPr>
        <p:spPr>
          <a:xfrm>
            <a:off x="457200" y="304800"/>
            <a:ext cx="8229600" cy="1143000"/>
          </a:xfrm>
        </p:spPr>
        <p:txBody>
          <a:bodyPr/>
          <a:lstStyle/>
          <a:p>
            <a:pPr fontAlgn="auto">
              <a:spcAft>
                <a:spcPts val="0"/>
              </a:spcAft>
              <a:defRPr/>
            </a:pPr>
            <a:r>
              <a:rPr lang="en-US" dirty="0" smtClean="0">
                <a:solidFill>
                  <a:schemeClr val="bg2">
                    <a:lumMod val="50000"/>
                  </a:schemeClr>
                </a:solidFill>
              </a:rPr>
              <a:t>What is Anaphylaxis?</a:t>
            </a:r>
            <a:endParaRPr lang="en-US" dirty="0">
              <a:solidFill>
                <a:schemeClr val="bg2">
                  <a:lumMod val="50000"/>
                </a:schemeClr>
              </a:solidFill>
            </a:endParaRPr>
          </a:p>
        </p:txBody>
      </p:sp>
      <p:pic>
        <p:nvPicPr>
          <p:cNvPr id="14341" name="Picture 5" descr="EpiPen2.jpg"/>
          <p:cNvPicPr>
            <a:picLocks noChangeAspect="1"/>
          </p:cNvPicPr>
          <p:nvPr/>
        </p:nvPicPr>
        <p:blipFill>
          <a:blip r:embed="rId3" cstate="print"/>
          <a:srcRect/>
          <a:stretch>
            <a:fillRect/>
          </a:stretch>
        </p:blipFill>
        <p:spPr bwMode="auto">
          <a:xfrm>
            <a:off x="4038600" y="3429000"/>
            <a:ext cx="4267200" cy="3200400"/>
          </a:xfrm>
          <a:prstGeom prst="rect">
            <a:avLst/>
          </a:prstGeom>
          <a:noFill/>
          <a:ln w="9525">
            <a:noFill/>
            <a:miter lim="800000"/>
            <a:headEnd/>
            <a:tailEnd/>
          </a:ln>
        </p:spPr>
      </p:pic>
      <p:pic>
        <p:nvPicPr>
          <p:cNvPr id="7" name="~PP3776.WAV">
            <a:hlinkClick r:id="" action="ppaction://media"/>
          </p:cNvPr>
          <p:cNvPicPr>
            <a:picLocks noRot="1" noChangeAspect="1"/>
          </p:cNvPicPr>
          <p:nvPr>
            <a:wavAudioFile r:embed="rId1" name="~PP3776.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1322E7-803E-4997-9C03-D1ACB538D4CE}" type="slidenum">
              <a:rPr lang="en-US"/>
              <a:pPr fontAlgn="base">
                <a:spcBef>
                  <a:spcPct val="0"/>
                </a:spcBef>
                <a:spcAft>
                  <a:spcPct val="0"/>
                </a:spcAft>
              </a:pPr>
              <a:t>7</a:t>
            </a:fld>
            <a:endParaRPr lang="en-US"/>
          </a:p>
        </p:txBody>
      </p:sp>
      <p:sp>
        <p:nvSpPr>
          <p:cNvPr id="4" name="Title 3"/>
          <p:cNvSpPr>
            <a:spLocks noGrp="1"/>
          </p:cNvSpPr>
          <p:nvPr>
            <p:ph type="title" idx="4294967295"/>
          </p:nvPr>
        </p:nvSpPr>
        <p:spPr>
          <a:xfrm>
            <a:off x="381000" y="228600"/>
            <a:ext cx="8229600" cy="1143000"/>
          </a:xfrm>
        </p:spPr>
        <p:txBody>
          <a:bodyPr/>
          <a:lstStyle/>
          <a:p>
            <a:pPr algn="ctr" fontAlgn="auto">
              <a:spcAft>
                <a:spcPts val="0"/>
              </a:spcAft>
              <a:defRPr/>
            </a:pPr>
            <a:r>
              <a:rPr lang="en-US" dirty="0" smtClean="0"/>
              <a:t>Symptoms by System</a:t>
            </a:r>
            <a:endParaRPr lang="en-US" dirty="0"/>
          </a:p>
        </p:txBody>
      </p:sp>
      <p:sp>
        <p:nvSpPr>
          <p:cNvPr id="12" name="TextBox 11"/>
          <p:cNvSpPr txBox="1"/>
          <p:nvPr/>
        </p:nvSpPr>
        <p:spPr>
          <a:xfrm>
            <a:off x="2819400" y="1447800"/>
            <a:ext cx="25908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2800" dirty="0"/>
              <a:t>Anaphylaxis</a:t>
            </a:r>
          </a:p>
        </p:txBody>
      </p:sp>
      <p:sp>
        <p:nvSpPr>
          <p:cNvPr id="13" name="TextBox 12"/>
          <p:cNvSpPr txBox="1"/>
          <p:nvPr/>
        </p:nvSpPr>
        <p:spPr>
          <a:xfrm>
            <a:off x="228600" y="1752600"/>
            <a:ext cx="1104900" cy="1477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u="sng" dirty="0"/>
              <a:t>Skin</a:t>
            </a:r>
            <a:endParaRPr lang="en-US" b="1" dirty="0"/>
          </a:p>
          <a:p>
            <a:pPr fontAlgn="auto">
              <a:spcBef>
                <a:spcPts val="0"/>
              </a:spcBef>
              <a:spcAft>
                <a:spcPts val="0"/>
              </a:spcAft>
              <a:defRPr/>
            </a:pPr>
            <a:r>
              <a:rPr lang="en-US" dirty="0"/>
              <a:t>Swelling</a:t>
            </a:r>
          </a:p>
          <a:p>
            <a:pPr fontAlgn="auto">
              <a:spcBef>
                <a:spcPts val="0"/>
              </a:spcBef>
              <a:spcAft>
                <a:spcPts val="0"/>
              </a:spcAft>
              <a:defRPr/>
            </a:pPr>
            <a:r>
              <a:rPr lang="en-US" dirty="0"/>
              <a:t>Hives</a:t>
            </a:r>
          </a:p>
          <a:p>
            <a:pPr fontAlgn="auto">
              <a:spcBef>
                <a:spcPts val="0"/>
              </a:spcBef>
              <a:spcAft>
                <a:spcPts val="0"/>
              </a:spcAft>
              <a:defRPr/>
            </a:pPr>
            <a:r>
              <a:rPr lang="en-US" dirty="0"/>
              <a:t>Rash</a:t>
            </a:r>
          </a:p>
          <a:p>
            <a:pPr fontAlgn="auto">
              <a:spcBef>
                <a:spcPts val="0"/>
              </a:spcBef>
              <a:spcAft>
                <a:spcPts val="0"/>
              </a:spcAft>
              <a:defRPr/>
            </a:pPr>
            <a:r>
              <a:rPr lang="en-US" dirty="0"/>
              <a:t>Itching</a:t>
            </a:r>
          </a:p>
        </p:txBody>
      </p:sp>
      <p:sp>
        <p:nvSpPr>
          <p:cNvPr id="14" name="TextBox 13"/>
          <p:cNvSpPr txBox="1"/>
          <p:nvPr/>
        </p:nvSpPr>
        <p:spPr>
          <a:xfrm>
            <a:off x="1219200" y="3505200"/>
            <a:ext cx="1874838" cy="2032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u="sng" dirty="0"/>
              <a:t>Respiratory</a:t>
            </a:r>
          </a:p>
          <a:p>
            <a:pPr fontAlgn="auto">
              <a:spcBef>
                <a:spcPts val="0"/>
              </a:spcBef>
              <a:spcAft>
                <a:spcPts val="0"/>
              </a:spcAft>
              <a:defRPr/>
            </a:pPr>
            <a:r>
              <a:rPr lang="en-US" dirty="0"/>
              <a:t>Runny Nose</a:t>
            </a:r>
          </a:p>
          <a:p>
            <a:pPr fontAlgn="auto">
              <a:spcBef>
                <a:spcPts val="0"/>
              </a:spcBef>
              <a:spcAft>
                <a:spcPts val="0"/>
              </a:spcAft>
              <a:defRPr/>
            </a:pPr>
            <a:r>
              <a:rPr lang="en-US" dirty="0"/>
              <a:t>Wheezing</a:t>
            </a:r>
          </a:p>
          <a:p>
            <a:pPr fontAlgn="auto">
              <a:spcBef>
                <a:spcPts val="0"/>
              </a:spcBef>
              <a:spcAft>
                <a:spcPts val="0"/>
              </a:spcAft>
              <a:defRPr/>
            </a:pPr>
            <a:r>
              <a:rPr lang="en-US" dirty="0"/>
              <a:t>Short of breath</a:t>
            </a:r>
          </a:p>
          <a:p>
            <a:pPr fontAlgn="auto">
              <a:spcBef>
                <a:spcPts val="0"/>
              </a:spcBef>
              <a:spcAft>
                <a:spcPts val="0"/>
              </a:spcAft>
              <a:defRPr/>
            </a:pPr>
            <a:r>
              <a:rPr lang="en-US" dirty="0"/>
              <a:t>Throat tight</a:t>
            </a:r>
          </a:p>
          <a:p>
            <a:pPr fontAlgn="auto">
              <a:spcBef>
                <a:spcPts val="0"/>
              </a:spcBef>
              <a:spcAft>
                <a:spcPts val="0"/>
              </a:spcAft>
              <a:defRPr/>
            </a:pPr>
            <a:r>
              <a:rPr lang="en-US" dirty="0"/>
              <a:t>Can’t swallow</a:t>
            </a:r>
          </a:p>
          <a:p>
            <a:pPr fontAlgn="auto">
              <a:spcBef>
                <a:spcPts val="0"/>
              </a:spcBef>
              <a:spcAft>
                <a:spcPts val="0"/>
              </a:spcAft>
              <a:defRPr/>
            </a:pPr>
            <a:r>
              <a:rPr lang="en-US" dirty="0"/>
              <a:t>Voice change</a:t>
            </a:r>
          </a:p>
        </p:txBody>
      </p:sp>
      <p:sp>
        <p:nvSpPr>
          <p:cNvPr id="15" name="TextBox 14"/>
          <p:cNvSpPr txBox="1"/>
          <p:nvPr/>
        </p:nvSpPr>
        <p:spPr>
          <a:xfrm>
            <a:off x="3429000" y="4267200"/>
            <a:ext cx="2084388" cy="17541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u="sng" dirty="0"/>
              <a:t>Gastro-Intestinal</a:t>
            </a:r>
          </a:p>
          <a:p>
            <a:pPr fontAlgn="auto">
              <a:spcBef>
                <a:spcPts val="0"/>
              </a:spcBef>
              <a:spcAft>
                <a:spcPts val="0"/>
              </a:spcAft>
              <a:defRPr/>
            </a:pPr>
            <a:r>
              <a:rPr lang="en-US" dirty="0"/>
              <a:t>Itchy Tongue</a:t>
            </a:r>
          </a:p>
          <a:p>
            <a:pPr fontAlgn="auto">
              <a:spcBef>
                <a:spcPts val="0"/>
              </a:spcBef>
              <a:spcAft>
                <a:spcPts val="0"/>
              </a:spcAft>
              <a:defRPr/>
            </a:pPr>
            <a:r>
              <a:rPr lang="en-US" dirty="0"/>
              <a:t>Itchy throat</a:t>
            </a:r>
          </a:p>
          <a:p>
            <a:pPr fontAlgn="auto">
              <a:spcBef>
                <a:spcPts val="0"/>
              </a:spcBef>
              <a:spcAft>
                <a:spcPts val="0"/>
              </a:spcAft>
              <a:defRPr/>
            </a:pPr>
            <a:r>
              <a:rPr lang="en-US" dirty="0"/>
              <a:t>Vomiting</a:t>
            </a:r>
          </a:p>
          <a:p>
            <a:pPr fontAlgn="auto">
              <a:spcBef>
                <a:spcPts val="0"/>
              </a:spcBef>
              <a:spcAft>
                <a:spcPts val="0"/>
              </a:spcAft>
              <a:defRPr/>
            </a:pPr>
            <a:r>
              <a:rPr lang="en-US" dirty="0"/>
              <a:t>Abdominal pain</a:t>
            </a:r>
          </a:p>
          <a:p>
            <a:pPr fontAlgn="auto">
              <a:spcBef>
                <a:spcPts val="0"/>
              </a:spcBef>
              <a:spcAft>
                <a:spcPts val="0"/>
              </a:spcAft>
              <a:defRPr/>
            </a:pPr>
            <a:r>
              <a:rPr lang="en-US" dirty="0"/>
              <a:t>Diarrhea</a:t>
            </a:r>
          </a:p>
        </p:txBody>
      </p:sp>
      <p:sp>
        <p:nvSpPr>
          <p:cNvPr id="16" name="TextBox 15"/>
          <p:cNvSpPr txBox="1"/>
          <p:nvPr/>
        </p:nvSpPr>
        <p:spPr>
          <a:xfrm>
            <a:off x="6324600" y="4343400"/>
            <a:ext cx="1976438" cy="2032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u="sng" dirty="0"/>
              <a:t>Cardiovascular</a:t>
            </a:r>
          </a:p>
          <a:p>
            <a:pPr fontAlgn="auto">
              <a:spcBef>
                <a:spcPts val="0"/>
              </a:spcBef>
              <a:spcAft>
                <a:spcPts val="0"/>
              </a:spcAft>
              <a:defRPr/>
            </a:pPr>
            <a:r>
              <a:rPr lang="en-US" dirty="0"/>
              <a:t>Irreg. heartbeat</a:t>
            </a:r>
          </a:p>
          <a:p>
            <a:pPr fontAlgn="auto">
              <a:spcBef>
                <a:spcPts val="0"/>
              </a:spcBef>
              <a:spcAft>
                <a:spcPts val="0"/>
              </a:spcAft>
              <a:defRPr/>
            </a:pPr>
            <a:r>
              <a:rPr lang="en-US" dirty="0"/>
              <a:t>Flushed</a:t>
            </a:r>
          </a:p>
          <a:p>
            <a:pPr fontAlgn="auto">
              <a:spcBef>
                <a:spcPts val="0"/>
              </a:spcBef>
              <a:spcAft>
                <a:spcPts val="0"/>
              </a:spcAft>
              <a:defRPr/>
            </a:pPr>
            <a:r>
              <a:rPr lang="en-US" dirty="0"/>
              <a:t>Pale skin</a:t>
            </a:r>
          </a:p>
          <a:p>
            <a:pPr fontAlgn="auto">
              <a:spcBef>
                <a:spcPts val="0"/>
              </a:spcBef>
              <a:spcAft>
                <a:spcPts val="0"/>
              </a:spcAft>
              <a:defRPr/>
            </a:pPr>
            <a:r>
              <a:rPr lang="en-US" dirty="0"/>
              <a:t>Blue lips/mouth</a:t>
            </a:r>
          </a:p>
          <a:p>
            <a:pPr fontAlgn="auto">
              <a:spcBef>
                <a:spcPts val="0"/>
              </a:spcBef>
              <a:spcAft>
                <a:spcPts val="0"/>
              </a:spcAft>
              <a:defRPr/>
            </a:pPr>
            <a:r>
              <a:rPr lang="en-US" dirty="0"/>
              <a:t>Fainting</a:t>
            </a:r>
          </a:p>
          <a:p>
            <a:pPr fontAlgn="auto">
              <a:spcBef>
                <a:spcPts val="0"/>
              </a:spcBef>
              <a:spcAft>
                <a:spcPts val="0"/>
              </a:spcAft>
              <a:defRPr/>
            </a:pPr>
            <a:r>
              <a:rPr lang="en-US" dirty="0"/>
              <a:t>Dizzy</a:t>
            </a:r>
          </a:p>
        </p:txBody>
      </p:sp>
      <p:sp>
        <p:nvSpPr>
          <p:cNvPr id="17" name="TextBox 16"/>
          <p:cNvSpPr txBox="1"/>
          <p:nvPr/>
        </p:nvSpPr>
        <p:spPr>
          <a:xfrm>
            <a:off x="5257800" y="2362200"/>
            <a:ext cx="3141663" cy="120015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u="sng" dirty="0"/>
              <a:t>Other</a:t>
            </a:r>
          </a:p>
          <a:p>
            <a:pPr fontAlgn="auto">
              <a:spcBef>
                <a:spcPts val="0"/>
              </a:spcBef>
              <a:spcAft>
                <a:spcPts val="0"/>
              </a:spcAft>
              <a:defRPr/>
            </a:pPr>
            <a:r>
              <a:rPr lang="en-US" dirty="0"/>
              <a:t>Sense of impending Doom</a:t>
            </a:r>
          </a:p>
          <a:p>
            <a:pPr fontAlgn="auto">
              <a:spcBef>
                <a:spcPts val="0"/>
              </a:spcBef>
              <a:spcAft>
                <a:spcPts val="0"/>
              </a:spcAft>
              <a:defRPr/>
            </a:pPr>
            <a:r>
              <a:rPr lang="en-US" dirty="0"/>
              <a:t>Anxiety</a:t>
            </a:r>
          </a:p>
          <a:p>
            <a:pPr fontAlgn="auto">
              <a:spcBef>
                <a:spcPts val="0"/>
              </a:spcBef>
              <a:spcAft>
                <a:spcPts val="0"/>
              </a:spcAft>
              <a:defRPr/>
            </a:pPr>
            <a:r>
              <a:rPr lang="en-US" dirty="0"/>
              <a:t>Itchy, watery, red eyes</a:t>
            </a:r>
          </a:p>
        </p:txBody>
      </p:sp>
      <p:pic>
        <p:nvPicPr>
          <p:cNvPr id="11" name="~PP1361.WAV">
            <a:hlinkClick r:id="" action="ppaction://media"/>
          </p:cNvPr>
          <p:cNvPicPr>
            <a:picLocks noRot="1" noChangeAspect="1"/>
          </p:cNvPicPr>
          <p:nvPr>
            <a:wavAudioFile r:embed="rId1" name="~PP1361.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48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799"/>
          </a:xfr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en-US" sz="5400" dirty="0" smtClean="0"/>
              <a:t>Severity of Symptoms</a:t>
            </a:r>
            <a:endParaRPr lang="en-US" sz="5400" dirty="0"/>
          </a:p>
        </p:txBody>
      </p:sp>
      <p:sp>
        <p:nvSpPr>
          <p:cNvPr id="3" name="Subtitle 2"/>
          <p:cNvSpPr>
            <a:spLocks noGrp="1"/>
          </p:cNvSpPr>
          <p:nvPr>
            <p:ph type="subTitle" idx="1"/>
          </p:nvPr>
        </p:nvSpPr>
        <p:spPr>
          <a:xfrm>
            <a:off x="685800" y="2209800"/>
            <a:ext cx="7772400" cy="1200150"/>
          </a:xfrm>
        </p:spPr>
        <p:txBody>
          <a:bodyPr>
            <a:normAutofit fontScale="77500" lnSpcReduction="20000"/>
          </a:bodyPr>
          <a:lstStyle/>
          <a:p>
            <a:pPr lvl="1" algn="l" fontAlgn="auto">
              <a:spcBef>
                <a:spcPts val="324"/>
              </a:spcBef>
              <a:spcAft>
                <a:spcPts val="0"/>
              </a:spcAft>
              <a:buFont typeface="Arial" pitchFamily="34" charset="0"/>
              <a:buChar char="•"/>
              <a:defRPr/>
            </a:pPr>
            <a:r>
              <a:rPr lang="en-US" dirty="0" smtClean="0"/>
              <a:t> 	</a:t>
            </a:r>
            <a:r>
              <a:rPr lang="en-US" sz="3800" dirty="0" smtClean="0">
                <a:solidFill>
                  <a:schemeClr val="bg2">
                    <a:lumMod val="50000"/>
                  </a:schemeClr>
                </a:solidFill>
              </a:rPr>
              <a:t>All symptoms can become life-	threatening.  Severity of symptoms 	can quickly change.</a:t>
            </a:r>
            <a:endParaRPr lang="en-US" sz="3800" dirty="0">
              <a:solidFill>
                <a:schemeClr val="bg2">
                  <a:lumMod val="50000"/>
                </a:schemeClr>
              </a:solidFill>
            </a:endParaRPr>
          </a:p>
        </p:txBody>
      </p:sp>
      <p:sp>
        <p:nvSpPr>
          <p:cNvPr id="163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C9CDF1-6E45-45D7-BF62-D0CCEE940DFE}" type="slidenum">
              <a:rPr lang="en-US"/>
              <a:pPr fontAlgn="base">
                <a:spcBef>
                  <a:spcPct val="0"/>
                </a:spcBef>
                <a:spcAft>
                  <a:spcPct val="0"/>
                </a:spcAft>
              </a:pPr>
              <a:t>8</a:t>
            </a:fld>
            <a:endParaRPr lang="en-US"/>
          </a:p>
        </p:txBody>
      </p:sp>
      <p:pic>
        <p:nvPicPr>
          <p:cNvPr id="16389" name="Picture 5" descr="imagesCAU9IZEG.jpg"/>
          <p:cNvPicPr>
            <a:picLocks noChangeAspect="1"/>
          </p:cNvPicPr>
          <p:nvPr/>
        </p:nvPicPr>
        <p:blipFill>
          <a:blip r:embed="rId3" cstate="print"/>
          <a:srcRect/>
          <a:stretch>
            <a:fillRect/>
          </a:stretch>
        </p:blipFill>
        <p:spPr bwMode="auto">
          <a:xfrm>
            <a:off x="5638800" y="2971800"/>
            <a:ext cx="2133600" cy="2133600"/>
          </a:xfrm>
          <a:prstGeom prst="rect">
            <a:avLst/>
          </a:prstGeom>
          <a:noFill/>
          <a:ln w="9525">
            <a:noFill/>
            <a:miter lim="800000"/>
            <a:headEnd/>
            <a:tailEnd/>
          </a:ln>
        </p:spPr>
      </p:pic>
      <p:pic>
        <p:nvPicPr>
          <p:cNvPr id="7" name="~PP2418.WAV">
            <a:hlinkClick r:id="" action="ppaction://media"/>
          </p:cNvPr>
          <p:cNvPicPr>
            <a:picLocks noRot="1" noChangeAspect="1"/>
          </p:cNvPicPr>
          <p:nvPr>
            <a:wavAudioFile r:embed="rId1" name="~PP2418.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929063"/>
          </a:xfrm>
        </p:spPr>
        <p:style>
          <a:lnRef idx="2">
            <a:schemeClr val="dk1"/>
          </a:lnRef>
          <a:fillRef idx="1">
            <a:schemeClr val="lt1"/>
          </a:fillRef>
          <a:effectRef idx="0">
            <a:schemeClr val="dk1"/>
          </a:effectRef>
          <a:fontRef idx="minor">
            <a:schemeClr val="dk1"/>
          </a:fontRef>
        </p:style>
        <p:txBody>
          <a:bodyPr>
            <a:normAutofit/>
          </a:bodyPr>
          <a:lstStyle/>
          <a:p>
            <a:pPr marL="365760" indent="-256032" fontAlgn="auto">
              <a:spcAft>
                <a:spcPts val="0"/>
              </a:spcAft>
              <a:buFont typeface="Wingdings 3"/>
              <a:buChar char=""/>
              <a:defRPr/>
            </a:pPr>
            <a:r>
              <a:rPr lang="en-US" dirty="0" smtClean="0"/>
              <a:t>In up to 30% of anaphylactic reactions, the initial symptoms may be followed by a second wave of symptoms two to four hours later and possibly longer.</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This combination of an early phase of symptoms followed by a late phase of symptoms is defined as </a:t>
            </a:r>
            <a:r>
              <a:rPr lang="en-US" i="1" dirty="0" smtClean="0">
                <a:solidFill>
                  <a:schemeClr val="bg2">
                    <a:lumMod val="50000"/>
                  </a:schemeClr>
                </a:solidFill>
              </a:rPr>
              <a:t>biphasic reaction</a:t>
            </a:r>
            <a:r>
              <a:rPr lang="en-US" i="1" dirty="0" smtClean="0">
                <a:solidFill>
                  <a:schemeClr val="tx1"/>
                </a:solidFill>
              </a:rPr>
              <a:t>.</a:t>
            </a:r>
            <a:endParaRPr lang="en-US" dirty="0">
              <a:solidFill>
                <a:schemeClr val="bg2">
                  <a:lumMod val="50000"/>
                </a:schemeClr>
              </a:solidFill>
            </a:endParaRPr>
          </a:p>
        </p:txBody>
      </p:sp>
      <p:sp>
        <p:nvSpPr>
          <p:cNvPr id="1741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A078FA-3F6C-4A34-8670-387099BE8813}" type="slidenum">
              <a:rPr lang="en-US"/>
              <a:pPr fontAlgn="base">
                <a:spcBef>
                  <a:spcPct val="0"/>
                </a:spcBef>
                <a:spcAft>
                  <a:spcPct val="0"/>
                </a:spcAft>
              </a:pPr>
              <a:t>9</a:t>
            </a:fld>
            <a:endParaRPr lang="en-US"/>
          </a:p>
        </p:txBody>
      </p:sp>
      <p:sp>
        <p:nvSpPr>
          <p:cNvPr id="4" name="Title 3"/>
          <p:cNvSpPr>
            <a:spLocks noGrp="1"/>
          </p:cNvSpPr>
          <p:nvPr>
            <p:ph type="title"/>
          </p:nvPr>
        </p:nvSpPr>
        <p:spPr>
          <a:xfrm>
            <a:off x="457200" y="304800"/>
            <a:ext cx="8229600" cy="1143000"/>
          </a:xfrm>
        </p:spPr>
        <p:style>
          <a:lnRef idx="1">
            <a:schemeClr val="accent1"/>
          </a:lnRef>
          <a:fillRef idx="2">
            <a:schemeClr val="accent1"/>
          </a:fillRef>
          <a:effectRef idx="1">
            <a:schemeClr val="accent1"/>
          </a:effectRef>
          <a:fontRef idx="minor">
            <a:schemeClr val="dk1"/>
          </a:fontRef>
        </p:style>
        <p:txBody>
          <a:bodyPr/>
          <a:lstStyle/>
          <a:p>
            <a:pPr algn="ctr" fontAlgn="auto">
              <a:spcAft>
                <a:spcPts val="0"/>
              </a:spcAft>
              <a:defRPr/>
            </a:pPr>
            <a:r>
              <a:rPr lang="en-US" dirty="0" smtClean="0"/>
              <a:t>Biphasic Reaction</a:t>
            </a:r>
            <a:endParaRPr lang="en-US" dirty="0"/>
          </a:p>
        </p:txBody>
      </p:sp>
      <p:pic>
        <p:nvPicPr>
          <p:cNvPr id="6" name="~PP1244.WAV">
            <a:hlinkClick r:id="" action="ppaction://media"/>
          </p:cNvPr>
          <p:cNvPicPr>
            <a:picLocks noRot="1" noChangeAspect="1"/>
          </p:cNvPicPr>
          <p:nvPr>
            <a:wavAudioFile r:embed="rId1" name="~PP1244.WAV"/>
          </p:nvPr>
        </p:nvPicPr>
        <p:blipFill>
          <a:blip r:embed="rId3"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2526</TotalTime>
  <Words>1157</Words>
  <Application>Microsoft Office PowerPoint</Application>
  <PresentationFormat>On-screen Show (4:3)</PresentationFormat>
  <Paragraphs>255</Paragraphs>
  <Slides>26</Slides>
  <Notes>5</Notes>
  <HiddenSlides>0</HiddenSlides>
  <MMClips>26</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Life Threatening Allergies and EpiPen Administration in a School Setting:</vt:lpstr>
      <vt:lpstr>Objectives</vt:lpstr>
      <vt:lpstr>Objectives Continued</vt:lpstr>
      <vt:lpstr>Allergies</vt:lpstr>
      <vt:lpstr>Allergies Continued</vt:lpstr>
      <vt:lpstr>What is Anaphylaxis?</vt:lpstr>
      <vt:lpstr>Symptoms by System</vt:lpstr>
      <vt:lpstr>Severity of Symptoms</vt:lpstr>
      <vt:lpstr>Biphasic Reaction</vt:lpstr>
      <vt:lpstr>Anaphylactic Process</vt:lpstr>
      <vt:lpstr>Treatment of Choice for severe allergic reactions?</vt:lpstr>
      <vt:lpstr>5 “Rights” of epinephrine administration</vt:lpstr>
      <vt:lpstr>Epinephrine and how it works</vt:lpstr>
      <vt:lpstr>Symptoms &amp; Treatment</vt:lpstr>
      <vt:lpstr>Symptoms &amp; Treatment Con’t</vt:lpstr>
      <vt:lpstr>Is the student in a B.I.N.D.?</vt:lpstr>
      <vt:lpstr>In Their Own Words…</vt:lpstr>
      <vt:lpstr>Examples of Their Own Words…</vt:lpstr>
      <vt:lpstr>Steps in EpiPen Administration</vt:lpstr>
      <vt:lpstr>The EpiPen buys you 15 minutes of time…</vt:lpstr>
      <vt:lpstr>After EpiPen Administration you must remember to…</vt:lpstr>
      <vt:lpstr>How is Epinephrine Stored &amp; Handled?</vt:lpstr>
      <vt:lpstr>Field Trips</vt:lpstr>
      <vt:lpstr>Can I be sued if I make a mistake?</vt:lpstr>
      <vt:lpstr>EpiPen Post Training</vt:lpstr>
      <vt:lpstr>Congratulations!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Threatening Allergies in the School Setting:</dc:title>
  <dc:creator>Pattersons</dc:creator>
  <cp:lastModifiedBy>trheault</cp:lastModifiedBy>
  <cp:revision>236</cp:revision>
  <dcterms:created xsi:type="dcterms:W3CDTF">2010-12-05T22:01:00Z</dcterms:created>
  <dcterms:modified xsi:type="dcterms:W3CDTF">2012-07-13T16:08:16Z</dcterms:modified>
</cp:coreProperties>
</file>