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0FDB65-4926-4F87-ADEA-D0456A781D4A}"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246653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FDB65-4926-4F87-ADEA-D0456A781D4A}"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170493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FDB65-4926-4F87-ADEA-D0456A781D4A}"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38839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FDB65-4926-4F87-ADEA-D0456A781D4A}"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178876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FDB65-4926-4F87-ADEA-D0456A781D4A}"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102332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FDB65-4926-4F87-ADEA-D0456A781D4A}"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283599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0FDB65-4926-4F87-ADEA-D0456A781D4A}"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417298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0FDB65-4926-4F87-ADEA-D0456A781D4A}"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269401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FDB65-4926-4F87-ADEA-D0456A781D4A}"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180086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FDB65-4926-4F87-ADEA-D0456A781D4A}"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84060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FDB65-4926-4F87-ADEA-D0456A781D4A}"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8383E-BE66-4EBF-B78E-8AD217B85225}" type="slidenum">
              <a:rPr lang="en-US" smtClean="0"/>
              <a:t>‹#›</a:t>
            </a:fld>
            <a:endParaRPr lang="en-US"/>
          </a:p>
        </p:txBody>
      </p:sp>
    </p:spTree>
    <p:extLst>
      <p:ext uri="{BB962C8B-B14F-4D97-AF65-F5344CB8AC3E}">
        <p14:creationId xmlns:p14="http://schemas.microsoft.com/office/powerpoint/2010/main" val="177467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FDB65-4926-4F87-ADEA-D0456A781D4A}"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8383E-BE66-4EBF-B78E-8AD217B85225}" type="slidenum">
              <a:rPr lang="en-US" smtClean="0"/>
              <a:t>‹#›</a:t>
            </a:fld>
            <a:endParaRPr lang="en-US"/>
          </a:p>
        </p:txBody>
      </p:sp>
    </p:spTree>
    <p:extLst>
      <p:ext uri="{BB962C8B-B14F-4D97-AF65-F5344CB8AC3E}">
        <p14:creationId xmlns:p14="http://schemas.microsoft.com/office/powerpoint/2010/main" val="2749690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m/url?sa=i&amp;rct=j&amp;q=&amp;esrc=s&amp;source=images&amp;cd=&amp;cad=rja&amp;uact=8&amp;ved=0CAcQjRxqFQoTCMfChLXG-8cCFcU-Pgodtm0HUQ&amp;url=http://blog.genealogybank.com/making-an-all-inclusive-family-tree-through-newspaper-research.html&amp;psig=AFQjCNGefJwlwBeW5ZTytPeAfJossmPf-Q&amp;ust=144249270289761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source=images&amp;cd=&amp;cad=rja&amp;uact=8&amp;ved=0CAcQjRxqFQoTCOajpffF-8cCFQk7PgodTywHew&amp;url=http://web.ics.purdue.edu/~natt/headlinetypes.ppt&amp;psig=AFQjCNFxLt4r004g5bO9pmiI4BvWfTbnTQ&amp;ust=144249262565128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ved=0CAcQjRxqFQoTCOvPpa3E-8cCFUePPgod968GHg&amp;url=http://mitchellarchives.com/1862-new-orleans-newspaper-under-union-occupation.htm&amp;bvm=bv.102829193,d.dmo&amp;psig=AFQjCNHNAgcdpi4nrsKTJt194vMbA-esmw&amp;ust=144249219538436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com/url?sa=i&amp;rct=j&amp;q=&amp;esrc=s&amp;source=images&amp;cd=&amp;cad=rja&amp;uact=8&amp;ved=0CAcQjRxqFQoTCPfM6tvE-8cCFQV5PgodV4sF8Q&amp;url=https://www.usaid.gov/results-data/success-stories/landmark-conviction-brings-ray-hope-trafficking-victims&amp;bvm=bv.102829193,d.dmo&amp;psig=AFQjCNGx660t8uEexZUlpFVCsG9aAVsefw&amp;ust=144249229485330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_MnoLB-8cCFYbZPgodnj8LkA&amp;url=http://www.theguardian.com/theguardian/from-the-archive-blog/2012/may/10/archive-200th-anniversary-edward-lear&amp;bvm=bv.102829193,d.dmo&amp;psig=AFQjCNE5ATNL-wfls9uZclb_2fY00TJD1Q&amp;ust=1442491301786175" TargetMode="Externa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www.dvafoto.com/2008/11/photography-makes-a-difference-rich-joseph-facuns-photographs-of-mildred-ruffin-and-her-family/&amp;bvm=bv.102829193,d.dmo&amp;psig=AFQjCNGtOEBX9cWtflhLuFiN8f8FibOU1g&amp;ust=1442491511486073" TargetMode="Externa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a:t>
            </a:r>
            <a:endParaRPr lang="en-US" dirty="0"/>
          </a:p>
        </p:txBody>
      </p:sp>
      <p:sp>
        <p:nvSpPr>
          <p:cNvPr id="3" name="Content Placeholder 2"/>
          <p:cNvSpPr>
            <a:spLocks noGrp="1"/>
          </p:cNvSpPr>
          <p:nvPr>
            <p:ph idx="1"/>
          </p:nvPr>
        </p:nvSpPr>
        <p:spPr>
          <a:xfrm>
            <a:off x="457200" y="1295400"/>
            <a:ext cx="8229600" cy="1143000"/>
          </a:xfrm>
        </p:spPr>
        <p:txBody>
          <a:bodyPr>
            <a:normAutofit/>
          </a:bodyPr>
          <a:lstStyle/>
          <a:p>
            <a:pPr marL="0" indent="0" algn="ctr">
              <a:buNone/>
            </a:pPr>
            <a:r>
              <a:rPr lang="en-US" sz="1800" dirty="0" smtClean="0"/>
              <a:t>Space in a publication sold to other businesses; display ads usually contain headlines, illustrations, copy, a call for action and information to identify the business</a:t>
            </a:r>
            <a:endParaRPr lang="en-US" sz="1800" dirty="0"/>
          </a:p>
        </p:txBody>
      </p:sp>
      <p:pic>
        <p:nvPicPr>
          <p:cNvPr id="4099" name="Picture 3" descr="E:\Junior Year\Student Handbook, Journalism\Adverti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4419600" cy="328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202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Edition</a:t>
            </a:r>
            <a:endParaRPr lang="en-US" dirty="0"/>
          </a:p>
        </p:txBody>
      </p:sp>
      <p:sp>
        <p:nvSpPr>
          <p:cNvPr id="3" name="Content Placeholder 2"/>
          <p:cNvSpPr>
            <a:spLocks noGrp="1"/>
          </p:cNvSpPr>
          <p:nvPr>
            <p:ph idx="1"/>
          </p:nvPr>
        </p:nvSpPr>
        <p:spPr/>
        <p:txBody>
          <a:bodyPr/>
          <a:lstStyle/>
          <a:p>
            <a:r>
              <a:rPr lang="en-US" dirty="0" smtClean="0"/>
              <a:t>One issue of the publication which is located just below the nameplate/flag</a:t>
            </a:r>
            <a:endParaRPr lang="en-US" dirty="0"/>
          </a:p>
        </p:txBody>
      </p:sp>
      <p:pic>
        <p:nvPicPr>
          <p:cNvPr id="5122" name="Picture 2" descr="C:\Users\ehall\Pictures\imagesZHUXEOY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32125"/>
            <a:ext cx="23145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15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9" y="0"/>
            <a:ext cx="9144000" cy="1470025"/>
          </a:xfrm>
        </p:spPr>
        <p:txBody>
          <a:bodyPr/>
          <a:lstStyle/>
          <a:p>
            <a:r>
              <a:rPr lang="en-US" dirty="0" smtClean="0"/>
              <a:t>Editorial</a:t>
            </a:r>
            <a:endParaRPr lang="en-US" dirty="0"/>
          </a:p>
        </p:txBody>
      </p:sp>
      <p:sp>
        <p:nvSpPr>
          <p:cNvPr id="5" name="TextBox 4"/>
          <p:cNvSpPr txBox="1"/>
          <p:nvPr/>
        </p:nvSpPr>
        <p:spPr>
          <a:xfrm>
            <a:off x="2971800" y="1600200"/>
            <a:ext cx="3581400" cy="923330"/>
          </a:xfrm>
          <a:prstGeom prst="rect">
            <a:avLst/>
          </a:prstGeom>
          <a:noFill/>
        </p:spPr>
        <p:txBody>
          <a:bodyPr wrap="square" rtlCol="0">
            <a:spAutoFit/>
          </a:bodyPr>
          <a:lstStyle/>
          <a:p>
            <a:r>
              <a:rPr lang="en-US" dirty="0" smtClean="0"/>
              <a:t>A persuasive piece of writing that represents the opinion of the newspaper as a whole.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262" y="2523530"/>
            <a:ext cx="3419475" cy="4334470"/>
          </a:xfrm>
          <a:prstGeom prst="rect">
            <a:avLst/>
          </a:prstGeom>
        </p:spPr>
      </p:pic>
    </p:spTree>
    <p:extLst>
      <p:ext uri="{BB962C8B-B14F-4D97-AF65-F5344CB8AC3E}">
        <p14:creationId xmlns:p14="http://schemas.microsoft.com/office/powerpoint/2010/main" val="924139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Editorial Cartoon</a:t>
            </a:r>
            <a:endParaRPr lang="en-US" dirty="0"/>
          </a:p>
        </p:txBody>
      </p:sp>
      <p:sp>
        <p:nvSpPr>
          <p:cNvPr id="4" name="TextBox 3"/>
          <p:cNvSpPr txBox="1"/>
          <p:nvPr/>
        </p:nvSpPr>
        <p:spPr>
          <a:xfrm>
            <a:off x="2514600" y="1377851"/>
            <a:ext cx="3962400" cy="646331"/>
          </a:xfrm>
          <a:prstGeom prst="rect">
            <a:avLst/>
          </a:prstGeom>
          <a:noFill/>
        </p:spPr>
        <p:txBody>
          <a:bodyPr wrap="square" rtlCol="0">
            <a:spAutoFit/>
          </a:bodyPr>
          <a:lstStyle/>
          <a:p>
            <a:r>
              <a:rPr lang="en-US" dirty="0" smtClean="0"/>
              <a:t>Cartoon type of drawing that comments on a current event.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024182"/>
            <a:ext cx="6858000" cy="4833817"/>
          </a:xfrm>
          <a:prstGeom prst="rect">
            <a:avLst/>
          </a:prstGeom>
        </p:spPr>
      </p:pic>
    </p:spTree>
    <p:extLst>
      <p:ext uri="{BB962C8B-B14F-4D97-AF65-F5344CB8AC3E}">
        <p14:creationId xmlns:p14="http://schemas.microsoft.com/office/powerpoint/2010/main" val="248954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Story</a:t>
            </a:r>
            <a:endParaRPr lang="en-US" dirty="0"/>
          </a:p>
        </p:txBody>
      </p:sp>
      <p:sp>
        <p:nvSpPr>
          <p:cNvPr id="4" name="TextBox 3"/>
          <p:cNvSpPr txBox="1"/>
          <p:nvPr/>
        </p:nvSpPr>
        <p:spPr>
          <a:xfrm>
            <a:off x="1066800" y="1524000"/>
            <a:ext cx="7239000" cy="646331"/>
          </a:xfrm>
          <a:prstGeom prst="rect">
            <a:avLst/>
          </a:prstGeom>
          <a:noFill/>
        </p:spPr>
        <p:txBody>
          <a:bodyPr wrap="square" rtlCol="0">
            <a:spAutoFit/>
          </a:bodyPr>
          <a:lstStyle/>
          <a:p>
            <a:r>
              <a:rPr lang="en-US" dirty="0" smtClean="0"/>
              <a:t>A factual piece designed to entertain or inform the reader and hold interest all the way to the end of the story.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62200"/>
            <a:ext cx="7238999" cy="4495800"/>
          </a:xfrm>
          <a:prstGeom prst="rect">
            <a:avLst/>
          </a:prstGeom>
        </p:spPr>
      </p:pic>
    </p:spTree>
    <p:extLst>
      <p:ext uri="{BB962C8B-B14F-4D97-AF65-F5344CB8AC3E}">
        <p14:creationId xmlns:p14="http://schemas.microsoft.com/office/powerpoint/2010/main" val="4023241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a:t>
            </a:r>
            <a:endParaRPr lang="en-US" dirty="0"/>
          </a:p>
        </p:txBody>
      </p:sp>
      <p:sp>
        <p:nvSpPr>
          <p:cNvPr id="4" name="TextBox 3"/>
          <p:cNvSpPr txBox="1"/>
          <p:nvPr/>
        </p:nvSpPr>
        <p:spPr>
          <a:xfrm>
            <a:off x="1143000" y="1600200"/>
            <a:ext cx="5791200" cy="646331"/>
          </a:xfrm>
          <a:prstGeom prst="rect">
            <a:avLst/>
          </a:prstGeom>
          <a:noFill/>
        </p:spPr>
        <p:txBody>
          <a:bodyPr wrap="square" rtlCol="0">
            <a:spAutoFit/>
          </a:bodyPr>
          <a:lstStyle/>
          <a:p>
            <a:r>
              <a:rPr lang="en-US" dirty="0" smtClean="0"/>
              <a:t>Name of a newspaper that appears at the top of page 1 (also called a nameplate).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46530"/>
            <a:ext cx="6515100" cy="4039969"/>
          </a:xfrm>
          <a:prstGeom prst="rect">
            <a:avLst/>
          </a:prstGeom>
        </p:spPr>
      </p:pic>
    </p:spTree>
    <p:extLst>
      <p:ext uri="{BB962C8B-B14F-4D97-AF65-F5344CB8AC3E}">
        <p14:creationId xmlns:p14="http://schemas.microsoft.com/office/powerpoint/2010/main" val="4055658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Hammer</a:t>
            </a:r>
            <a:endParaRPr lang="en-US" dirty="0"/>
          </a:p>
        </p:txBody>
      </p:sp>
      <p:sp>
        <p:nvSpPr>
          <p:cNvPr id="4" name="TextBox 3"/>
          <p:cNvSpPr txBox="1"/>
          <p:nvPr/>
        </p:nvSpPr>
        <p:spPr>
          <a:xfrm>
            <a:off x="1143000" y="1676400"/>
            <a:ext cx="6629400" cy="646331"/>
          </a:xfrm>
          <a:prstGeom prst="rect">
            <a:avLst/>
          </a:prstGeom>
          <a:noFill/>
        </p:spPr>
        <p:txBody>
          <a:bodyPr wrap="square" rtlCol="0">
            <a:spAutoFit/>
          </a:bodyPr>
          <a:lstStyle/>
          <a:p>
            <a:r>
              <a:rPr lang="en-US" dirty="0" smtClean="0"/>
              <a:t>A form of headline consisting of a few very large words over a smaller sub headline.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281" y="2322730"/>
            <a:ext cx="4286250" cy="4535269"/>
          </a:xfrm>
          <a:prstGeom prst="rect">
            <a:avLst/>
          </a:prstGeom>
        </p:spPr>
      </p:pic>
      <p:cxnSp>
        <p:nvCxnSpPr>
          <p:cNvPr id="7" name="Straight Arrow Connector 6"/>
          <p:cNvCxnSpPr/>
          <p:nvPr/>
        </p:nvCxnSpPr>
        <p:spPr>
          <a:xfrm>
            <a:off x="1143000" y="36576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9451" y="3189123"/>
            <a:ext cx="1066800" cy="369332"/>
          </a:xfrm>
          <a:prstGeom prst="rect">
            <a:avLst/>
          </a:prstGeom>
          <a:noFill/>
        </p:spPr>
        <p:txBody>
          <a:bodyPr wrap="square" rtlCol="0">
            <a:spAutoFit/>
          </a:bodyPr>
          <a:lstStyle/>
          <a:p>
            <a:r>
              <a:rPr lang="en-US" dirty="0" smtClean="0"/>
              <a:t>Hammer</a:t>
            </a:r>
            <a:endParaRPr lang="en-US" dirty="0"/>
          </a:p>
        </p:txBody>
      </p:sp>
    </p:spTree>
    <p:extLst>
      <p:ext uri="{BB962C8B-B14F-4D97-AF65-F5344CB8AC3E}">
        <p14:creationId xmlns:p14="http://schemas.microsoft.com/office/powerpoint/2010/main" val="2421188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Headline</a:t>
            </a:r>
            <a:endParaRPr lang="en-US" b="1" dirty="0"/>
          </a:p>
        </p:txBody>
      </p:sp>
      <p:sp>
        <p:nvSpPr>
          <p:cNvPr id="3" name="Content Placeholder 2"/>
          <p:cNvSpPr>
            <a:spLocks noGrp="1"/>
          </p:cNvSpPr>
          <p:nvPr>
            <p:ph idx="1"/>
          </p:nvPr>
        </p:nvSpPr>
        <p:spPr>
          <a:xfrm>
            <a:off x="457200" y="1667691"/>
            <a:ext cx="8229600" cy="1380309"/>
          </a:xfrm>
        </p:spPr>
        <p:txBody>
          <a:bodyPr/>
          <a:lstStyle/>
          <a:p>
            <a:r>
              <a:rPr lang="en-US" dirty="0" smtClean="0"/>
              <a:t>Large type designed to summarize a story and grab the reader’s attention.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441" y="3534183"/>
            <a:ext cx="4550498" cy="233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a:off x="334461" y="3710191"/>
            <a:ext cx="2057400" cy="990600"/>
          </a:xfrm>
          <a:prstGeom prst="rightArrow">
            <a:avLst>
              <a:gd name="adj1" fmla="val 36813"/>
              <a:gd name="adj2" fmla="val 658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90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Head Shot</a:t>
            </a:r>
            <a:endParaRPr lang="en-US" b="1" dirty="0"/>
          </a:p>
        </p:txBody>
      </p:sp>
      <p:sp>
        <p:nvSpPr>
          <p:cNvPr id="3" name="Content Placeholder 2"/>
          <p:cNvSpPr>
            <a:spLocks noGrp="1"/>
          </p:cNvSpPr>
          <p:nvPr>
            <p:ph idx="1"/>
          </p:nvPr>
        </p:nvSpPr>
        <p:spPr>
          <a:xfrm>
            <a:off x="457200" y="1600201"/>
            <a:ext cx="8229600" cy="2133600"/>
          </a:xfrm>
        </p:spPr>
        <p:txBody>
          <a:bodyPr/>
          <a:lstStyle/>
          <a:p>
            <a:r>
              <a:rPr lang="en-US" dirty="0" smtClean="0"/>
              <a:t>Photo of a person’s face.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2" y="4038600"/>
            <a:ext cx="4548187"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88965">
            <a:off x="5614947" y="3873427"/>
            <a:ext cx="20907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191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Infographics</a:t>
            </a:r>
            <a:endParaRPr lang="en-US" b="1" dirty="0"/>
          </a:p>
        </p:txBody>
      </p:sp>
      <p:sp>
        <p:nvSpPr>
          <p:cNvPr id="3" name="Content Placeholder 2"/>
          <p:cNvSpPr>
            <a:spLocks noGrp="1"/>
          </p:cNvSpPr>
          <p:nvPr>
            <p:ph idx="1"/>
          </p:nvPr>
        </p:nvSpPr>
        <p:spPr>
          <a:xfrm>
            <a:off x="457200" y="1600201"/>
            <a:ext cx="8229600" cy="1371600"/>
          </a:xfrm>
        </p:spPr>
        <p:txBody>
          <a:bodyPr/>
          <a:lstStyle/>
          <a:p>
            <a:r>
              <a:rPr lang="en-US" dirty="0" smtClean="0"/>
              <a:t>Charts, diagrams, graphs, or maps that include illustrations or photography.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819400"/>
            <a:ext cx="5054600" cy="3790950"/>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0354">
            <a:off x="2342190" y="3933588"/>
            <a:ext cx="20907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473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Initial Letter / Drop Cap</a:t>
            </a:r>
            <a:endParaRPr lang="en-US" b="1" dirty="0"/>
          </a:p>
        </p:txBody>
      </p:sp>
      <p:sp>
        <p:nvSpPr>
          <p:cNvPr id="3" name="Content Placeholder 2"/>
          <p:cNvSpPr>
            <a:spLocks noGrp="1"/>
          </p:cNvSpPr>
          <p:nvPr>
            <p:ph idx="1"/>
          </p:nvPr>
        </p:nvSpPr>
        <p:spPr>
          <a:xfrm>
            <a:off x="457200" y="1600201"/>
            <a:ext cx="8229600" cy="1676400"/>
          </a:xfrm>
        </p:spPr>
        <p:txBody>
          <a:bodyPr/>
          <a:lstStyle/>
          <a:p>
            <a:r>
              <a:rPr lang="en-US" dirty="0" smtClean="0"/>
              <a:t>A larger first letter set at the beginning of a paragraph (also called a drop cap).</a:t>
            </a:r>
            <a:endParaRPr lang="en-US" dirty="0"/>
          </a:p>
        </p:txBody>
      </p:sp>
      <p:pic>
        <p:nvPicPr>
          <p:cNvPr id="1026" name="Picture 2" descr="http://www.readex.com/sites/default/files/styles/large/public/BNL%20First%20Page_0.jpg?itok=kH03Dx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945081"/>
            <a:ext cx="45720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21710">
            <a:off x="1952782" y="3597598"/>
            <a:ext cx="20907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75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p>
            <a:r>
              <a:rPr lang="en-US" dirty="0" smtClean="0"/>
              <a:t>Alignment</a:t>
            </a:r>
            <a:endParaRPr lang="en-US" dirty="0"/>
          </a:p>
        </p:txBody>
      </p:sp>
      <p:sp>
        <p:nvSpPr>
          <p:cNvPr id="4" name="TextBox 3"/>
          <p:cNvSpPr txBox="1"/>
          <p:nvPr/>
        </p:nvSpPr>
        <p:spPr>
          <a:xfrm>
            <a:off x="152400" y="1371600"/>
            <a:ext cx="8915400" cy="369332"/>
          </a:xfrm>
          <a:prstGeom prst="rect">
            <a:avLst/>
          </a:prstGeom>
          <a:noFill/>
        </p:spPr>
        <p:txBody>
          <a:bodyPr wrap="square" rtlCol="0">
            <a:spAutoFit/>
          </a:bodyPr>
          <a:lstStyle/>
          <a:p>
            <a:pPr algn="ctr"/>
            <a:r>
              <a:rPr lang="en-US" dirty="0" smtClean="0"/>
              <a:t>Refers to the justification of text at its margins; left, right, centered, justified</a:t>
            </a:r>
            <a:endParaRPr lang="en-US" dirty="0"/>
          </a:p>
        </p:txBody>
      </p:sp>
      <p:pic>
        <p:nvPicPr>
          <p:cNvPr id="5122" name="Picture 2" descr="E:\Junior Year\Student Handbook, Journalism\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40932"/>
            <a:ext cx="3807691" cy="157509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745" y="3316029"/>
            <a:ext cx="6781800" cy="325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03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Jump Head</a:t>
            </a:r>
            <a:endParaRPr lang="en-US" b="1" dirty="0"/>
          </a:p>
        </p:txBody>
      </p:sp>
      <p:sp>
        <p:nvSpPr>
          <p:cNvPr id="3" name="Content Placeholder 2"/>
          <p:cNvSpPr>
            <a:spLocks noGrp="1"/>
          </p:cNvSpPr>
          <p:nvPr>
            <p:ph idx="1"/>
          </p:nvPr>
        </p:nvSpPr>
        <p:spPr/>
        <p:txBody>
          <a:bodyPr/>
          <a:lstStyle/>
          <a:p>
            <a:r>
              <a:rPr lang="en-US" dirty="0" smtClean="0"/>
              <a:t>Headline that runs a continued section of a story that began on a different page.</a:t>
            </a:r>
            <a:endParaRPr lang="en-US" dirty="0"/>
          </a:p>
        </p:txBody>
      </p:sp>
      <p:pic>
        <p:nvPicPr>
          <p:cNvPr id="3074" name="Picture 2" descr="E:\Journalism\Jump He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286214"/>
            <a:ext cx="414528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Journalism\Jump Head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225140"/>
            <a:ext cx="246888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0091">
            <a:off x="2313398" y="3639644"/>
            <a:ext cx="20907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50212">
            <a:off x="2079320" y="5763501"/>
            <a:ext cx="20907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249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Jump Line</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Line used to show reader where to find the rest of the story</a:t>
            </a:r>
          </a:p>
          <a:p>
            <a:pPr marL="0" indent="0">
              <a:buNone/>
            </a:pPr>
            <a:endParaRPr lang="en-US" dirty="0"/>
          </a:p>
        </p:txBody>
      </p:sp>
      <p:pic>
        <p:nvPicPr>
          <p:cNvPr id="1026" name="Picture 2" descr="http://www.uwec.edu/help/InDesignCS3/Images/Other/exampleJumpl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96045"/>
            <a:ext cx="6843854"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14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Lead</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The opening paragraph of a story</a:t>
            </a:r>
            <a:endParaRPr lang="en-US" dirty="0"/>
          </a:p>
        </p:txBody>
      </p:sp>
      <p:pic>
        <p:nvPicPr>
          <p:cNvPr id="5122" name="Picture 2" descr="http://blog.genealogybank.com/wp-content/uploads/2013/05/marietta-journal-newspaper-0518-1996-lee-tressel-footbal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38400"/>
            <a:ext cx="7219950" cy="3886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04800" y="2209800"/>
            <a:ext cx="1143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564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Kicker</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In headlines, a smaller sized headline that runs above the main headline</a:t>
            </a:r>
          </a:p>
          <a:p>
            <a:pPr marL="0" indent="0">
              <a:buNone/>
            </a:pPr>
            <a:endParaRPr lang="en-US" dirty="0"/>
          </a:p>
        </p:txBody>
      </p:sp>
      <p:pic>
        <p:nvPicPr>
          <p:cNvPr id="4098" name="Picture 2" descr="http://web.ics.purdue.edu/~natt/fudg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105525" cy="35433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6324600" y="1828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34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Masthead</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Statement of ownership found on the editorial page which includes publishers, staff, location, address, press memberships, editorial policy</a:t>
            </a:r>
            <a:endParaRPr lang="en-US" dirty="0"/>
          </a:p>
        </p:txBody>
      </p:sp>
      <p:pic>
        <p:nvPicPr>
          <p:cNvPr id="2050" name="Picture 2" descr="http://mitchellarchives.com/wp-content/uploads/2007/11/new-orleans-capture-masthead-186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504" y="3733800"/>
            <a:ext cx="6991350" cy="22574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33400" y="3048000"/>
            <a:ext cx="2057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334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News Story</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A factual, unbiased account of an event</a:t>
            </a:r>
            <a:endParaRPr lang="en-US" dirty="0"/>
          </a:p>
        </p:txBody>
      </p:sp>
      <p:pic>
        <p:nvPicPr>
          <p:cNvPr id="3078" name="Picture 6" descr="https://www.usaid.gov/sites/default/files/success_story/News%20artic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5154"/>
            <a:ext cx="4953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377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Personality sketch/Profile : a feature story describing a person’s interests, talents, and accomplishments. </a:t>
            </a:r>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488802" y="1600200"/>
            <a:ext cx="29000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tatic.guim.co.uk/sys-images/Guardian/Pix/pictures/2012/7/25/1343238705481/Review-of-Lear-biography--00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676400"/>
            <a:ext cx="2809875"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04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Photojournalism or Photo Essay: reporting a news story by means of pictures. The text, if any, supports the photos and their captions. </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038725" y="2591594"/>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dvafoto.com/wp-content/rich-joseph-mildre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143000"/>
            <a:ext cx="2505075"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185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Pulled quote:</a:t>
            </a:r>
          </a:p>
          <a:p>
            <a:r>
              <a:rPr lang="en-US" dirty="0" smtClean="0"/>
              <a:t>A direct quote or sentence pulled from the story and blown up to a larger size in order to draw attention. Used as a design element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7493" y="2133601"/>
            <a:ext cx="3620707" cy="2059644"/>
          </a:xfrm>
        </p:spPr>
      </p:pic>
    </p:spTree>
    <p:extLst>
      <p:ext uri="{BB962C8B-B14F-4D97-AF65-F5344CB8AC3E}">
        <p14:creationId xmlns:p14="http://schemas.microsoft.com/office/powerpoint/2010/main" val="380821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a:bodyPr>
          <a:lstStyle/>
          <a:p>
            <a:r>
              <a:rPr lang="en-US" dirty="0" smtClean="0"/>
              <a:t>Quotation: a statement made by another person included in a published story. A direct quotation is exactly what the person said and appears in quotation marks. An indirect quote is a paraphrase of what a person said and does not appear in quotes.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057401"/>
            <a:ext cx="4038600" cy="3173694"/>
          </a:xfrm>
        </p:spPr>
      </p:pic>
    </p:spTree>
    <p:extLst>
      <p:ext uri="{BB962C8B-B14F-4D97-AF65-F5344CB8AC3E}">
        <p14:creationId xmlns:p14="http://schemas.microsoft.com/office/powerpoint/2010/main" val="23290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a:t>
            </a:r>
            <a:r>
              <a:rPr lang="en-US" dirty="0"/>
              <a:t>n</a:t>
            </a:r>
          </a:p>
        </p:txBody>
      </p:sp>
      <p:sp>
        <p:nvSpPr>
          <p:cNvPr id="3" name="Content Placeholder 2"/>
          <p:cNvSpPr>
            <a:spLocks noGrp="1"/>
          </p:cNvSpPr>
          <p:nvPr>
            <p:ph idx="1"/>
          </p:nvPr>
        </p:nvSpPr>
        <p:spPr>
          <a:xfrm>
            <a:off x="457200" y="1600201"/>
            <a:ext cx="8229600" cy="762000"/>
          </a:xfrm>
        </p:spPr>
        <p:txBody>
          <a:bodyPr>
            <a:normAutofit/>
          </a:bodyPr>
          <a:lstStyle/>
          <a:p>
            <a:pPr marL="0" indent="0" algn="ctr">
              <a:buNone/>
            </a:pPr>
            <a:r>
              <a:rPr lang="en-US" sz="1800" dirty="0" smtClean="0"/>
              <a:t>Giving credit to sources for information in a story (usually distinguished by the word “said”)</a:t>
            </a:r>
            <a:endParaRPr lang="en-US"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6019800" cy="436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768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Review: an opinion piece which analyzes and evaluates a creative work.</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371600"/>
            <a:ext cx="4038600" cy="3125277"/>
          </a:xfrm>
        </p:spPr>
      </p:pic>
    </p:spTree>
    <p:extLst>
      <p:ext uri="{BB962C8B-B14F-4D97-AF65-F5344CB8AC3E}">
        <p14:creationId xmlns:p14="http://schemas.microsoft.com/office/powerpoint/2010/main" val="708250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Sidebar</a:t>
            </a:r>
            <a:endParaRPr lang="en-US" dirty="0"/>
          </a:p>
        </p:txBody>
      </p:sp>
      <p:sp>
        <p:nvSpPr>
          <p:cNvPr id="3" name="Content Placeholder 2"/>
          <p:cNvSpPr>
            <a:spLocks noGrp="1"/>
          </p:cNvSpPr>
          <p:nvPr>
            <p:ph idx="1"/>
          </p:nvPr>
        </p:nvSpPr>
        <p:spPr/>
        <p:txBody>
          <a:bodyPr/>
          <a:lstStyle/>
          <a:p>
            <a:r>
              <a:rPr lang="en-US" dirty="0" smtClean="0"/>
              <a:t>Story that accompanies the main articles and provides a particular angle.</a:t>
            </a:r>
            <a:endParaRPr lang="en-US" dirty="0"/>
          </a:p>
        </p:txBody>
      </p:sp>
      <p:pic>
        <p:nvPicPr>
          <p:cNvPr id="1026" name="Picture 2" descr="C:\Users\ecilley\Desktop\SidebarLef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99268"/>
            <a:ext cx="4355522" cy="425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54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Skybox/Teaser</a:t>
            </a:r>
            <a:endParaRPr lang="en-US" dirty="0"/>
          </a:p>
        </p:txBody>
      </p:sp>
      <p:sp>
        <p:nvSpPr>
          <p:cNvPr id="3" name="Content Placeholder 2"/>
          <p:cNvSpPr>
            <a:spLocks noGrp="1"/>
          </p:cNvSpPr>
          <p:nvPr>
            <p:ph idx="1"/>
          </p:nvPr>
        </p:nvSpPr>
        <p:spPr/>
        <p:txBody>
          <a:bodyPr>
            <a:normAutofit/>
          </a:bodyPr>
          <a:lstStyle/>
          <a:p>
            <a:r>
              <a:rPr lang="en-US" sz="2400" dirty="0" smtClean="0"/>
              <a:t>Index, photos, headlines, lead-ins spanning the first page, whether horizontally or vertically, to draw attention to </a:t>
            </a:r>
            <a:r>
              <a:rPr lang="en-US" sz="2400" dirty="0" err="1" smtClean="0"/>
              <a:t>whats</a:t>
            </a:r>
            <a:r>
              <a:rPr lang="en-US" sz="2400" dirty="0" smtClean="0"/>
              <a:t> in the newspaper </a:t>
            </a:r>
            <a:endParaRPr lang="en-US" sz="2400" dirty="0"/>
          </a:p>
        </p:txBody>
      </p:sp>
      <p:pic>
        <p:nvPicPr>
          <p:cNvPr id="2050" name="Picture 2" descr="C:\Users\ecilley\Desktop\Picture-21-1024x27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68666"/>
            <a:ext cx="7750175" cy="205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50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Spread(also called a Double Truck)</a:t>
            </a:r>
            <a:endParaRPr lang="en-US" sz="4000" dirty="0"/>
          </a:p>
        </p:txBody>
      </p:sp>
      <p:sp>
        <p:nvSpPr>
          <p:cNvPr id="3" name="Content Placeholder 2"/>
          <p:cNvSpPr>
            <a:spLocks noGrp="1"/>
          </p:cNvSpPr>
          <p:nvPr>
            <p:ph idx="1"/>
          </p:nvPr>
        </p:nvSpPr>
        <p:spPr/>
        <p:txBody>
          <a:bodyPr/>
          <a:lstStyle/>
          <a:p>
            <a:r>
              <a:rPr lang="en-US" dirty="0" smtClean="0"/>
              <a:t>Two facing pages that are designed as one unit. </a:t>
            </a:r>
            <a:endParaRPr lang="en-US" dirty="0"/>
          </a:p>
        </p:txBody>
      </p:sp>
      <p:pic>
        <p:nvPicPr>
          <p:cNvPr id="3074" name="Picture 2" descr="C:\Users\ecilley\Desktop\design11_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2133600"/>
            <a:ext cx="513721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43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Wrap</a:t>
            </a:r>
            <a:endParaRPr lang="en-US" dirty="0"/>
          </a:p>
        </p:txBody>
      </p:sp>
      <p:sp>
        <p:nvSpPr>
          <p:cNvPr id="3" name="Content Placeholder 2"/>
          <p:cNvSpPr>
            <a:spLocks noGrp="1"/>
          </p:cNvSpPr>
          <p:nvPr>
            <p:ph idx="1"/>
          </p:nvPr>
        </p:nvSpPr>
        <p:spPr/>
        <p:txBody>
          <a:bodyPr/>
          <a:lstStyle/>
          <a:p>
            <a:r>
              <a:rPr lang="en-US" dirty="0" smtClean="0"/>
              <a:t>Adjusting the appearance of text to follow the shape of a graphic.</a:t>
            </a:r>
            <a:endParaRPr lang="en-US" dirty="0"/>
          </a:p>
        </p:txBody>
      </p:sp>
      <p:pic>
        <p:nvPicPr>
          <p:cNvPr id="4098" name="Picture 2" descr="C:\Users\ecilley\Desktop\th39BOS3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38400"/>
            <a:ext cx="4038600" cy="436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78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Service Credit </a:t>
            </a:r>
            <a:endParaRPr lang="en-US" dirty="0"/>
          </a:p>
        </p:txBody>
      </p:sp>
      <p:sp>
        <p:nvSpPr>
          <p:cNvPr id="3" name="Content Placeholder 2"/>
          <p:cNvSpPr>
            <a:spLocks noGrp="1"/>
          </p:cNvSpPr>
          <p:nvPr>
            <p:ph idx="1"/>
          </p:nvPr>
        </p:nvSpPr>
        <p:spPr/>
        <p:txBody>
          <a:bodyPr/>
          <a:lstStyle/>
          <a:p>
            <a:r>
              <a:rPr lang="en-US" dirty="0" smtClean="0"/>
              <a:t>A news collection and transmission service, such as AP ( for Associated press), Reuters, etc. </a:t>
            </a:r>
            <a:endParaRPr lang="en-US" dirty="0"/>
          </a:p>
        </p:txBody>
      </p:sp>
      <p:sp>
        <p:nvSpPr>
          <p:cNvPr id="4" name="Rectangle 3"/>
          <p:cNvSpPr/>
          <p:nvPr/>
        </p:nvSpPr>
        <p:spPr>
          <a:xfrm>
            <a:off x="1325880" y="3581400"/>
            <a:ext cx="6248400" cy="1477328"/>
          </a:xfrm>
          <a:prstGeom prst="rect">
            <a:avLst/>
          </a:prstGeom>
        </p:spPr>
        <p:txBody>
          <a:bodyPr wrap="square">
            <a:spAutoFit/>
          </a:bodyPr>
          <a:lstStyle/>
          <a:p>
            <a:r>
              <a:rPr lang="en-US" b="1" u="sng" dirty="0" smtClean="0"/>
              <a:t>WASHINGTON (AP</a:t>
            </a:r>
            <a:r>
              <a:rPr lang="en-US" dirty="0" smtClean="0"/>
              <a:t>) — Republican presidential candidates not named Donald Trump have raised hundreds of millions of dollars for their campaigns and allied groups. Yet none of that money is being targeted against the celebrity real estate mogul, the party's front-runner through the summer</a:t>
            </a:r>
            <a:endParaRPr lang="en-US" dirty="0"/>
          </a:p>
        </p:txBody>
      </p:sp>
    </p:spTree>
    <p:extLst>
      <p:ext uri="{BB962C8B-B14F-4D97-AF65-F5344CB8AC3E}">
        <p14:creationId xmlns:p14="http://schemas.microsoft.com/office/powerpoint/2010/main" val="151549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a:t>
            </a:r>
            <a:endParaRPr lang="en-US" dirty="0"/>
          </a:p>
        </p:txBody>
      </p:sp>
      <p:sp>
        <p:nvSpPr>
          <p:cNvPr id="3" name="Content Placeholder 2"/>
          <p:cNvSpPr>
            <a:spLocks noGrp="1"/>
          </p:cNvSpPr>
          <p:nvPr>
            <p:ph idx="1"/>
          </p:nvPr>
        </p:nvSpPr>
        <p:spPr>
          <a:xfrm>
            <a:off x="457200" y="1600200"/>
            <a:ext cx="8229600" cy="609600"/>
          </a:xfrm>
        </p:spPr>
        <p:txBody>
          <a:bodyPr>
            <a:normAutofit lnSpcReduction="10000"/>
          </a:bodyPr>
          <a:lstStyle/>
          <a:p>
            <a:pPr marL="0" indent="0" algn="ctr">
              <a:buNone/>
            </a:pPr>
            <a:r>
              <a:rPr lang="en-US" sz="1800" dirty="0" smtClean="0"/>
              <a:t>Headline and story spanning the full width of the front page; usually located at the top of the page</a:t>
            </a:r>
            <a:endParaRPr lang="en-US"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67000"/>
            <a:ext cx="66516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76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Byline</a:t>
            </a:r>
            <a:endParaRPr lang="en-US" dirty="0"/>
          </a:p>
        </p:txBody>
      </p:sp>
      <p:sp>
        <p:nvSpPr>
          <p:cNvPr id="3" name="Content Placeholder 2"/>
          <p:cNvSpPr>
            <a:spLocks noGrp="1"/>
          </p:cNvSpPr>
          <p:nvPr>
            <p:ph idx="1"/>
          </p:nvPr>
        </p:nvSpPr>
        <p:spPr>
          <a:xfrm>
            <a:off x="457200" y="1600201"/>
            <a:ext cx="8229600" cy="762000"/>
          </a:xfrm>
        </p:spPr>
        <p:txBody>
          <a:bodyPr>
            <a:normAutofit/>
          </a:bodyPr>
          <a:lstStyle/>
          <a:p>
            <a:pPr marL="0" indent="0" algn="ctr">
              <a:buNone/>
            </a:pPr>
            <a:r>
              <a:rPr lang="en-US" sz="1800" dirty="0" smtClean="0"/>
              <a:t>Name of writer appearing before the lead after the headline</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5562600" cy="303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213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a:t>
            </a:r>
            <a:endParaRPr lang="en-US" dirty="0"/>
          </a:p>
        </p:txBody>
      </p:sp>
      <p:sp>
        <p:nvSpPr>
          <p:cNvPr id="3" name="Content Placeholder 2"/>
          <p:cNvSpPr>
            <a:spLocks noGrp="1"/>
          </p:cNvSpPr>
          <p:nvPr>
            <p:ph idx="1"/>
          </p:nvPr>
        </p:nvSpPr>
        <p:spPr/>
        <p:txBody>
          <a:bodyPr/>
          <a:lstStyle/>
          <a:p>
            <a:r>
              <a:rPr lang="en-US" dirty="0" smtClean="0"/>
              <a:t>The portion of the layout which explains what is happening in a photograph. Also called cutlines. Often includes a photo credit.</a:t>
            </a:r>
            <a:endParaRPr lang="en-US" dirty="0"/>
          </a:p>
        </p:txBody>
      </p:sp>
      <p:pic>
        <p:nvPicPr>
          <p:cNvPr id="1026" name="Picture 2" descr="C:\Users\ehall\Pictures\time_starbu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239" y="3146040"/>
            <a:ext cx="3814762" cy="32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77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t>
            </a:r>
            <a:endParaRPr lang="en-US" dirty="0"/>
          </a:p>
        </p:txBody>
      </p:sp>
      <p:sp>
        <p:nvSpPr>
          <p:cNvPr id="3" name="Content Placeholder 2"/>
          <p:cNvSpPr>
            <a:spLocks noGrp="1"/>
          </p:cNvSpPr>
          <p:nvPr>
            <p:ph idx="1"/>
          </p:nvPr>
        </p:nvSpPr>
        <p:spPr/>
        <p:txBody>
          <a:bodyPr/>
          <a:lstStyle/>
          <a:p>
            <a:r>
              <a:rPr lang="en-US" dirty="0" smtClean="0"/>
              <a:t>A bylined commentary run on the editorial page</a:t>
            </a:r>
            <a:endParaRPr lang="en-US" dirty="0"/>
          </a:p>
        </p:txBody>
      </p:sp>
      <p:pic>
        <p:nvPicPr>
          <p:cNvPr id="2050" name="Picture 2" descr="C:\Users\ehall\Pictures\column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209800"/>
            <a:ext cx="2057400" cy="391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7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Sig</a:t>
            </a:r>
            <a:endParaRPr lang="en-US" dirty="0"/>
          </a:p>
        </p:txBody>
      </p:sp>
      <p:sp>
        <p:nvSpPr>
          <p:cNvPr id="3" name="Content Placeholder 2"/>
          <p:cNvSpPr>
            <a:spLocks noGrp="1"/>
          </p:cNvSpPr>
          <p:nvPr>
            <p:ph idx="1"/>
          </p:nvPr>
        </p:nvSpPr>
        <p:spPr/>
        <p:txBody>
          <a:bodyPr/>
          <a:lstStyle/>
          <a:p>
            <a:r>
              <a:rPr lang="en-US" dirty="0" smtClean="0"/>
              <a:t>A logo that identifies a continuously run column</a:t>
            </a:r>
            <a:endParaRPr lang="en-US" dirty="0"/>
          </a:p>
        </p:txBody>
      </p:sp>
      <p:pic>
        <p:nvPicPr>
          <p:cNvPr id="3074" name="Picture 2" descr="C:\Users\ehall\Picture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657600"/>
            <a:ext cx="17335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83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Dateline</a:t>
            </a:r>
            <a:endParaRPr lang="en-US" dirty="0"/>
          </a:p>
        </p:txBody>
      </p:sp>
      <p:sp>
        <p:nvSpPr>
          <p:cNvPr id="3" name="Content Placeholder 2"/>
          <p:cNvSpPr>
            <a:spLocks noGrp="1"/>
          </p:cNvSpPr>
          <p:nvPr>
            <p:ph idx="1"/>
          </p:nvPr>
        </p:nvSpPr>
        <p:spPr/>
        <p:txBody>
          <a:bodyPr/>
          <a:lstStyle/>
          <a:p>
            <a:r>
              <a:rPr lang="en-US" dirty="0" smtClean="0"/>
              <a:t>A line of type containing a city name, entirely in capital letters, followed in most cases by the name of the state or country</a:t>
            </a:r>
            <a:endParaRPr lang="en-US" dirty="0"/>
          </a:p>
        </p:txBody>
      </p:sp>
      <p:pic>
        <p:nvPicPr>
          <p:cNvPr id="4098" name="Picture 2" descr="C:\Users\ehall\Pictures\nytdate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481012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743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696</Words>
  <Application>Microsoft Office PowerPoint</Application>
  <PresentationFormat>On-screen Show (4:3)</PresentationFormat>
  <Paragraphs>68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Advertising </vt:lpstr>
      <vt:lpstr>Alignment</vt:lpstr>
      <vt:lpstr>Attribution</vt:lpstr>
      <vt:lpstr>Banner </vt:lpstr>
      <vt:lpstr>Byline</vt:lpstr>
      <vt:lpstr>Caption</vt:lpstr>
      <vt:lpstr>Column</vt:lpstr>
      <vt:lpstr>Column Sig</vt:lpstr>
      <vt:lpstr>Dateline</vt:lpstr>
      <vt:lpstr>Edition</vt:lpstr>
      <vt:lpstr>Editorial</vt:lpstr>
      <vt:lpstr>Editorial Cartoon</vt:lpstr>
      <vt:lpstr>Feature Story</vt:lpstr>
      <vt:lpstr>Flag</vt:lpstr>
      <vt:lpstr>Hammer</vt:lpstr>
      <vt:lpstr>Headline</vt:lpstr>
      <vt:lpstr>Head Shot</vt:lpstr>
      <vt:lpstr>Infographics</vt:lpstr>
      <vt:lpstr>Initial Letter / Drop Cap</vt:lpstr>
      <vt:lpstr>Jump Head</vt:lpstr>
      <vt:lpstr>Jump Line</vt:lpstr>
      <vt:lpstr>Lead</vt:lpstr>
      <vt:lpstr>Kicker</vt:lpstr>
      <vt:lpstr>Masthead</vt:lpstr>
      <vt:lpstr>News Story</vt:lpstr>
      <vt:lpstr>PowerPoint Presentation</vt:lpstr>
      <vt:lpstr>PowerPoint Presentation</vt:lpstr>
      <vt:lpstr>PowerPoint Presentation</vt:lpstr>
      <vt:lpstr>PowerPoint Presentation</vt:lpstr>
      <vt:lpstr>PowerPoint Presentation</vt:lpstr>
      <vt:lpstr>Sidebar</vt:lpstr>
      <vt:lpstr>Skybox/Teaser</vt:lpstr>
      <vt:lpstr>Spread(also called a Double Truck)</vt:lpstr>
      <vt:lpstr>Text Wrap</vt:lpstr>
      <vt:lpstr>Wire Service Credit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dc:title>
  <dc:creator>Matthew Naylor</dc:creator>
  <cp:lastModifiedBy>mprentiss</cp:lastModifiedBy>
  <cp:revision>8</cp:revision>
  <dcterms:created xsi:type="dcterms:W3CDTF">2015-09-16T11:54:14Z</dcterms:created>
  <dcterms:modified xsi:type="dcterms:W3CDTF">2015-09-18T20:02:41Z</dcterms:modified>
</cp:coreProperties>
</file>